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2"/>
  </p:notesMasterIdLst>
  <p:handoutMasterIdLst>
    <p:handoutMasterId r:id="rId43"/>
  </p:handoutMasterIdLst>
  <p:sldIdLst>
    <p:sldId id="256" r:id="rId3"/>
    <p:sldId id="541" r:id="rId4"/>
    <p:sldId id="371" r:id="rId5"/>
    <p:sldId id="468" r:id="rId6"/>
    <p:sldId id="372" r:id="rId7"/>
    <p:sldId id="373" r:id="rId8"/>
    <p:sldId id="374" r:id="rId9"/>
    <p:sldId id="375" r:id="rId10"/>
    <p:sldId id="379" r:id="rId11"/>
    <p:sldId id="382" r:id="rId12"/>
    <p:sldId id="383" r:id="rId13"/>
    <p:sldId id="385" r:id="rId14"/>
    <p:sldId id="474" r:id="rId15"/>
    <p:sldId id="384" r:id="rId16"/>
    <p:sldId id="386" r:id="rId17"/>
    <p:sldId id="387" r:id="rId18"/>
    <p:sldId id="470" r:id="rId19"/>
    <p:sldId id="473" r:id="rId20"/>
    <p:sldId id="475" r:id="rId21"/>
    <p:sldId id="393" r:id="rId22"/>
    <p:sldId id="394" r:id="rId23"/>
    <p:sldId id="397" r:id="rId24"/>
    <p:sldId id="398" r:id="rId25"/>
    <p:sldId id="477" r:id="rId26"/>
    <p:sldId id="399" r:id="rId27"/>
    <p:sldId id="400" r:id="rId28"/>
    <p:sldId id="401" r:id="rId29"/>
    <p:sldId id="500" r:id="rId30"/>
    <p:sldId id="501" r:id="rId31"/>
    <p:sldId id="533" r:id="rId32"/>
    <p:sldId id="508" r:id="rId33"/>
    <p:sldId id="509" r:id="rId34"/>
    <p:sldId id="510" r:id="rId35"/>
    <p:sldId id="511" r:id="rId36"/>
    <p:sldId id="512" r:id="rId37"/>
    <p:sldId id="513" r:id="rId38"/>
    <p:sldId id="514" r:id="rId39"/>
    <p:sldId id="539" r:id="rId40"/>
    <p:sldId id="540" r:id="rId4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7" autoAdjust="0"/>
  </p:normalViewPr>
  <p:slideViewPr>
    <p:cSldViewPr>
      <p:cViewPr varScale="1">
        <p:scale>
          <a:sx n="65" d="100"/>
          <a:sy n="65" d="100"/>
        </p:scale>
        <p:origin x="1330" y="58"/>
      </p:cViewPr>
      <p:guideLst>
        <p:guide orient="horz" pos="2160"/>
        <p:guide pos="3839"/>
      </p:guideLst>
    </p:cSldViewPr>
  </p:slideViewPr>
  <p:notesTextViewPr>
    <p:cViewPr>
      <p:scale>
        <a:sx n="1" d="1"/>
        <a:sy n="1" d="1"/>
      </p:scale>
      <p:origin x="0" y="0"/>
    </p:cViewPr>
  </p:notesTextViewPr>
  <p:sorterViewPr>
    <p:cViewPr>
      <p:scale>
        <a:sx n="85" d="100"/>
        <a:sy n="85" d="100"/>
      </p:scale>
      <p:origin x="0" y="16824"/>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pPr/>
              <a:t>4/17/2024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pPr/>
              <a:t>4/17/2024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t>
            </a:r>
            <a:r>
              <a:rPr lang="en-US" baseline="0" dirty="0"/>
              <a:t> – though text sections are equivalent, data, heap, stack sections vary.</a:t>
            </a:r>
            <a:endParaRPr lang="en-US" dirty="0"/>
          </a:p>
          <a:p>
            <a:endParaRPr lang="en-US" dirty="0"/>
          </a:p>
          <a:p>
            <a:endParaRPr lang="en-US" dirty="0"/>
          </a:p>
          <a:p>
            <a:r>
              <a:rPr lang="en-US" dirty="0"/>
              <a:t>Galvin -102</a:t>
            </a:r>
          </a:p>
          <a:p>
            <a:pPr>
              <a:buFont typeface="Wingdings" pitchFamily="2" charset="2"/>
              <a:buChar char="à"/>
            </a:pPr>
            <a:r>
              <a:rPr lang="en-US" dirty="0">
                <a:sym typeface="Wingdings" pitchFamily="2" charset="2"/>
              </a:rPr>
              <a:t>Program : passive entity – file containing list of instructions</a:t>
            </a:r>
            <a:r>
              <a:rPr lang="en-US" baseline="0" dirty="0">
                <a:sym typeface="Wingdings" pitchFamily="2" charset="2"/>
              </a:rPr>
              <a:t> stored on disk</a:t>
            </a:r>
          </a:p>
          <a:p>
            <a:pPr>
              <a:buFont typeface="Wingdings" pitchFamily="2" charset="2"/>
              <a:buChar char="à"/>
            </a:pPr>
            <a:r>
              <a:rPr lang="en-US" baseline="0" dirty="0">
                <a:sym typeface="Wingdings" pitchFamily="2" charset="2"/>
              </a:rPr>
              <a:t>Program becomes process when executable file is loaded into memory</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en-US" sz="3000" dirty="0">
                <a:solidFill>
                  <a:schemeClr val="accent1">
                    <a:lumMod val="50000"/>
                  </a:schemeClr>
                </a:solidFill>
                <a:sym typeface="Symbol" pitchFamily="18" charset="2"/>
              </a:rPr>
              <a:t>Processes can be described as either:</a:t>
            </a:r>
          </a:p>
          <a:p>
            <a:pPr lvl="1" algn="just"/>
            <a:r>
              <a:rPr lang="en-US" sz="3000" dirty="0">
                <a:solidFill>
                  <a:srgbClr val="C00000"/>
                </a:solidFill>
                <a:sym typeface="Symbol" pitchFamily="18" charset="2"/>
              </a:rPr>
              <a:t>I/O-bound process </a:t>
            </a:r>
            <a:r>
              <a:rPr lang="en-US" sz="3000" dirty="0">
                <a:solidFill>
                  <a:schemeClr val="accent1">
                    <a:lumMod val="50000"/>
                  </a:schemeClr>
                </a:solidFill>
                <a:sym typeface="Symbol" pitchFamily="18" charset="2"/>
              </a:rPr>
              <a:t>– spends more time doing I/O than computations, many short CPU bursts</a:t>
            </a:r>
          </a:p>
          <a:p>
            <a:pPr lvl="1" algn="just"/>
            <a:r>
              <a:rPr lang="en-US" sz="3000" dirty="0">
                <a:solidFill>
                  <a:srgbClr val="C00000"/>
                </a:solidFill>
                <a:sym typeface="Symbol" pitchFamily="18" charset="2"/>
              </a:rPr>
              <a:t>CPU-bound process </a:t>
            </a:r>
            <a:r>
              <a:rPr lang="en-US" sz="3000" dirty="0">
                <a:solidFill>
                  <a:schemeClr val="accent1">
                    <a:lumMod val="50000"/>
                  </a:schemeClr>
                </a:solidFill>
                <a:sym typeface="Symbol" pitchFamily="18" charset="2"/>
              </a:rPr>
              <a:t>– spends more time doing computations; few very long CPU burst </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medium term scheduler is in-charge of handling the swapped out-processes.</a:t>
            </a:r>
          </a:p>
          <a:p>
            <a:r>
              <a:rPr lang="en-US" dirty="0"/>
              <a:t>Running process may become suspended if it makes an I/O request. Suspended processes cannot make any progress towards completion. In this condition, to remove the process from memory and make space for other process, the suspended process is moved to the secondary storage. This process is called swapping, and the process is said to be swapped out or rolled out. Swapping may be necessary to improve the process mix.</a:t>
            </a:r>
          </a:p>
          <a:p>
            <a:endParaRPr lang="en-US" dirty="0"/>
          </a:p>
          <a:p>
            <a:r>
              <a:rPr lang="en-US" dirty="0"/>
              <a:t>Medium term scheduling is essentially concerned with memory management, hence it's very often designed as a part of the memory management subsystem of an OS. Its efficient interaction with the short term scheduler is essential for system performances, especially in virtual memory systems. This is the reason why in paged system the pager process is usually run at a very high (dispatching) priority level. </a:t>
            </a:r>
          </a:p>
          <a:p>
            <a:endParaRPr lang="en-US" dirty="0"/>
          </a:p>
          <a:p>
            <a:r>
              <a:rPr lang="en-US" dirty="0"/>
              <a:t>Long term scheduling obviously controls the degree of multiprogramming in multitasking systems, following certain policies to decide whether the system can </a:t>
            </a:r>
            <a:r>
              <a:rPr lang="en-US" dirty="0" err="1"/>
              <a:t>honour</a:t>
            </a:r>
            <a:r>
              <a:rPr lang="en-US" dirty="0"/>
              <a:t> a new job submission or, if more than one job is submitted, which of them should be selected. The need for some form of compromise between degree of multiprogramming and throughput seems evident, especially when one considers interactive systems. The higher the number of processes, in fact, the smaller the time each of them may control CPU for, if a fair share of responsiveness is to be given to all processes. Moreover we have already seen that a too high number of processes causes waste of CPU time for system housekeeping chores (trashing in virtual memory systems is a particularly nasty example of this). However, the number of active processes should be high enough to keep the CPU busy servicing the payload (i.e. the user processes) as much as possible, by ensuring that - on average - there always be a sufficient number of processes not waiting for I/O. </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Madhu</a:t>
            </a:r>
            <a:r>
              <a:rPr lang="en-US" dirty="0"/>
              <a:t> Slides + Galvin 186</a:t>
            </a:r>
          </a:p>
          <a:p>
            <a:endParaRPr lang="en-US" dirty="0"/>
          </a:p>
          <a:p>
            <a:r>
              <a:rPr lang="en-US" dirty="0"/>
              <a:t>Problem with preemption – process modifying data- preempted in between – data inconsistent</a:t>
            </a:r>
            <a:r>
              <a:rPr lang="en-US" baseline="0" dirty="0"/>
              <a:t> </a:t>
            </a:r>
          </a:p>
          <a:p>
            <a:r>
              <a:rPr lang="en-US" baseline="0" dirty="0"/>
              <a:t>Solution – wait for a system call to complete or for an i/o block to take place before a context switch.</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ct val="20000"/>
              </a:spcBef>
            </a:pPr>
            <a:r>
              <a:rPr lang="en-US" sz="2800" dirty="0">
                <a:solidFill>
                  <a:schemeClr val="accent1">
                    <a:lumMod val="50000"/>
                  </a:schemeClr>
                </a:solidFill>
              </a:rPr>
              <a:t>scheduling under 1 and 4 is </a:t>
            </a:r>
            <a:r>
              <a:rPr lang="en-US" sz="2800" dirty="0" err="1">
                <a:solidFill>
                  <a:schemeClr val="accent1">
                    <a:lumMod val="50000"/>
                  </a:schemeClr>
                </a:solidFill>
              </a:rPr>
              <a:t>nonpreemptive</a:t>
            </a:r>
            <a:endParaRPr lang="en-US" sz="2800" dirty="0">
              <a:solidFill>
                <a:schemeClr val="accent1">
                  <a:lumMod val="50000"/>
                </a:schemeClr>
              </a:solidFill>
            </a:endParaRPr>
          </a:p>
          <a:p>
            <a:pPr lvl="1" indent="-227013">
              <a:spcBef>
                <a:spcPct val="20000"/>
              </a:spcBef>
              <a:buClr>
                <a:schemeClr val="tx1"/>
              </a:buClr>
              <a:buFont typeface="Wingdings" pitchFamily="2" charset="2"/>
              <a:buChar char="§"/>
            </a:pPr>
            <a:r>
              <a:rPr lang="en-US" sz="2800" dirty="0">
                <a:solidFill>
                  <a:schemeClr val="accent1">
                    <a:lumMod val="50000"/>
                  </a:schemeClr>
                </a:solidFill>
              </a:rPr>
              <a:t>once a process starts, it runs until it terminates or willingly gives up control</a:t>
            </a:r>
          </a:p>
          <a:p>
            <a:pPr lvl="2" indent="-222250">
              <a:buClr>
                <a:schemeClr val="tx1"/>
              </a:buClr>
              <a:buFont typeface="Wingdings" pitchFamily="2" charset="2"/>
              <a:buNone/>
            </a:pPr>
            <a:r>
              <a:rPr lang="en-US" sz="2800" dirty="0">
                <a:solidFill>
                  <a:schemeClr val="accent1">
                    <a:lumMod val="50000"/>
                  </a:schemeClr>
                </a:solidFill>
              </a:rPr>
              <a:t>simple and efficient to implement – few context switches</a:t>
            </a:r>
          </a:p>
          <a:p>
            <a:pPr lvl="2" indent="-222250">
              <a:buClr>
                <a:schemeClr val="tx1"/>
              </a:buClr>
              <a:buFont typeface="Wingdings" pitchFamily="2" charset="2"/>
              <a:buNone/>
            </a:pPr>
            <a:r>
              <a:rPr lang="en-US" sz="2800" dirty="0">
                <a:solidFill>
                  <a:schemeClr val="accent1">
                    <a:lumMod val="50000"/>
                  </a:schemeClr>
                </a:solidFill>
              </a:rPr>
              <a:t>examples: Windows 3.1, early Mac OS</a:t>
            </a:r>
          </a:p>
          <a:p>
            <a:pPr>
              <a:spcBef>
                <a:spcPct val="20000"/>
              </a:spcBef>
            </a:pPr>
            <a:r>
              <a:rPr lang="en-US" sz="2800" dirty="0">
                <a:solidFill>
                  <a:schemeClr val="accent1">
                    <a:lumMod val="50000"/>
                  </a:schemeClr>
                </a:solidFill>
              </a:rPr>
              <a:t>all other scheduling is preemptive</a:t>
            </a:r>
          </a:p>
          <a:p>
            <a:pPr lvl="1" indent="-227013">
              <a:spcBef>
                <a:spcPct val="20000"/>
              </a:spcBef>
              <a:buFont typeface="Wingdings" pitchFamily="2" charset="2"/>
              <a:buChar char="§"/>
            </a:pPr>
            <a:r>
              <a:rPr lang="en-US" sz="2800" dirty="0">
                <a:solidFill>
                  <a:schemeClr val="accent1">
                    <a:lumMod val="50000"/>
                  </a:schemeClr>
                </a:solidFill>
              </a:rPr>
              <a:t>process can be "forced" to give up the CPU (e.g., timeout, higher priority process)</a:t>
            </a:r>
          </a:p>
          <a:p>
            <a:pPr lvl="2" indent="-222250">
              <a:buFont typeface="Wingdings" pitchFamily="2" charset="2"/>
              <a:buNone/>
            </a:pPr>
            <a:r>
              <a:rPr lang="en-US" sz="2800" dirty="0">
                <a:solidFill>
                  <a:schemeClr val="accent1">
                    <a:lumMod val="50000"/>
                  </a:schemeClr>
                </a:solidFill>
              </a:rPr>
              <a:t>more sophisticated and powerful</a:t>
            </a:r>
          </a:p>
          <a:p>
            <a:pPr lvl="2" indent="-222250">
              <a:buFont typeface="Wingdings" pitchFamily="2" charset="2"/>
              <a:buNone/>
            </a:pPr>
            <a:r>
              <a:rPr lang="en-US" sz="2800" dirty="0">
                <a:solidFill>
                  <a:schemeClr val="accent1">
                    <a:lumMod val="50000"/>
                  </a:schemeClr>
                </a:solidFill>
              </a:rPr>
              <a:t>examples: Windows 95/98/NT/2K, Mac OS-X, UNIX</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err="1"/>
              <a:t>Madhu</a:t>
            </a:r>
            <a:r>
              <a:rPr lang="en-US" dirty="0"/>
              <a:t> slides</a:t>
            </a:r>
          </a:p>
        </p:txBody>
      </p:sp>
      <p:sp>
        <p:nvSpPr>
          <p:cNvPr id="4" name="Slide Number Placeholder 3"/>
          <p:cNvSpPr>
            <a:spLocks noGrp="1"/>
          </p:cNvSpPr>
          <p:nvPr>
            <p:ph type="sldNum" sz="quarter" idx="10"/>
          </p:nvPr>
        </p:nvSpPr>
        <p:spPr/>
        <p:txBody>
          <a:bodyPr/>
          <a:lstStyle/>
          <a:p>
            <a:fld id="{33B1EDC4-357E-475C-8D8D-35EB80648949}"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 – 187 + </a:t>
            </a:r>
            <a:r>
              <a:rPr lang="en-US" dirty="0" err="1"/>
              <a:t>Schaums</a:t>
            </a:r>
            <a:r>
              <a:rPr lang="en-US" dirty="0"/>
              <a:t> – 20</a:t>
            </a:r>
          </a:p>
          <a:p>
            <a:endParaRPr lang="en-US" dirty="0"/>
          </a:p>
          <a:p>
            <a:r>
              <a:rPr lang="en-US" dirty="0"/>
              <a:t>Scheduling</a:t>
            </a:r>
            <a:r>
              <a:rPr lang="en-US" baseline="0" dirty="0"/>
              <a:t> is done based on certain criteria. Whatever scheduling algorithms we use, it should satisfy some criteria's then only it will be more effective.</a:t>
            </a:r>
          </a:p>
          <a:p>
            <a:r>
              <a:rPr lang="en-US" baseline="0" dirty="0"/>
              <a:t>Throughput – 2 processes completed in 1 minute OR 10 processes completed in 1 min.</a:t>
            </a:r>
          </a:p>
          <a:p>
            <a:r>
              <a:rPr lang="en-US" baseline="0" dirty="0"/>
              <a:t>Increased throughput means more number of processes should be completed per unit time</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Galvin-188</a:t>
            </a:r>
          </a:p>
          <a:p>
            <a:r>
              <a:rPr lang="en-US" dirty="0"/>
              <a:t>FIFO queue</a:t>
            </a:r>
            <a:r>
              <a:rPr lang="en-US" baseline="0" dirty="0"/>
              <a:t> </a:t>
            </a:r>
            <a:r>
              <a:rPr lang="en-US" baseline="0" dirty="0">
                <a:sym typeface="Wingdings" pitchFamily="2" charset="2"/>
              </a:rPr>
              <a:t> when process enters ready queue its PCB is linked to tail of the queue. When CPU is free it allocated to process from the head of the queue. Running process is then removed from the queue.</a:t>
            </a:r>
          </a:p>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Galvin-188</a:t>
            </a:r>
          </a:p>
          <a:p>
            <a:r>
              <a:rPr lang="en-US" dirty="0"/>
              <a:t>FIFO queue</a:t>
            </a:r>
            <a:r>
              <a:rPr lang="en-US" baseline="0" dirty="0"/>
              <a:t> </a:t>
            </a:r>
            <a:r>
              <a:rPr lang="en-US" baseline="0" dirty="0">
                <a:sym typeface="Wingdings" pitchFamily="2" charset="2"/>
              </a:rPr>
              <a:t> when process enters ready queue its PCB is linked to tail of the queue. When CPU is free it allocated to process from the head of the queue. Running process is then removed from the queue.</a:t>
            </a:r>
          </a:p>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sym typeface="Wingdings" pitchFamily="2" charset="2"/>
              </a:rPr>
              <a:t> </a:t>
            </a:r>
            <a:r>
              <a:rPr lang="en-US" sz="1200" b="1" i="0" kern="1200" dirty="0">
                <a:solidFill>
                  <a:schemeClr val="tx1"/>
                </a:solidFill>
                <a:latin typeface="+mn-lt"/>
                <a:ea typeface="+mn-ea"/>
                <a:cs typeface="+mn-cs"/>
              </a:rPr>
              <a:t>Burst Time</a:t>
            </a:r>
            <a:r>
              <a:rPr lang="en-US" sz="1200" b="0" i="0" kern="1200" dirty="0">
                <a:solidFill>
                  <a:schemeClr val="tx1"/>
                </a:solidFill>
                <a:latin typeface="+mn-lt"/>
                <a:ea typeface="+mn-ea"/>
                <a:cs typeface="+mn-cs"/>
              </a:rPr>
              <a:t> is actually time that is required to complete execution of particular task or process.</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itchFamily="2" charset="2"/>
              </a:rPr>
              <a:t>Above diagram indicates the structure of a process in memory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ym typeface="Wingdings" pitchFamily="2" charset="2"/>
              </a:rPr>
              <a:t>Process- contains program counter which indicates next instruction to execute.</a:t>
            </a:r>
          </a:p>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Throughput</a:t>
            </a:r>
            <a:r>
              <a:rPr lang="en-US" baseline="0" dirty="0"/>
              <a:t> remains same as above.</a:t>
            </a:r>
          </a:p>
          <a:p>
            <a:endParaRPr lang="en-US" baseline="0" dirty="0"/>
          </a:p>
          <a:p>
            <a:r>
              <a:rPr lang="en-US" baseline="0" dirty="0">
                <a:sym typeface="Wingdings" pitchFamily="2" charset="2"/>
              </a:rPr>
              <a:t> Convoy effect : actual execution time of the process is less than waiting time.</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Ekta</a:t>
            </a:r>
            <a:r>
              <a:rPr lang="en-US" dirty="0"/>
              <a:t> – 82</a:t>
            </a:r>
            <a:r>
              <a:rPr lang="en-US" baseline="0" dirty="0"/>
              <a:t>  </a:t>
            </a:r>
          </a:p>
          <a:p>
            <a:endParaRPr lang="en-US" baseline="0" dirty="0"/>
          </a:p>
          <a:p>
            <a:r>
              <a:rPr lang="en-US" baseline="0" dirty="0"/>
              <a:t>At time	Process	Remaining burst time</a:t>
            </a:r>
          </a:p>
          <a:p>
            <a:r>
              <a:rPr lang="en-US" baseline="0" dirty="0"/>
              <a:t>2	P1		     5</a:t>
            </a:r>
          </a:p>
          <a:p>
            <a:r>
              <a:rPr lang="en-US" baseline="0" dirty="0"/>
              <a:t>4	P1		     4</a:t>
            </a:r>
          </a:p>
          <a:p>
            <a:r>
              <a:rPr lang="en-US" baseline="0" dirty="0"/>
              <a:t>	P2		     2</a:t>
            </a:r>
          </a:p>
          <a:p>
            <a:r>
              <a:rPr lang="en-US" baseline="0" dirty="0"/>
              <a:t>5	P1		     4</a:t>
            </a:r>
          </a:p>
          <a:p>
            <a:r>
              <a:rPr lang="en-US" baseline="0" dirty="0"/>
              <a:t>	P2		     2</a:t>
            </a:r>
          </a:p>
          <a:p>
            <a:r>
              <a:rPr lang="en-US" baseline="0" dirty="0"/>
              <a:t>	P4		     4</a:t>
            </a:r>
          </a:p>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 process has a lifecycle/lifetime</a:t>
            </a:r>
            <a:r>
              <a:rPr lang="en-US" baseline="0" dirty="0"/>
              <a:t> , &amp; during its lifetime it undergoes through various stages. As process executes, the state of a process gets changed.</a:t>
            </a:r>
          </a:p>
          <a:p>
            <a:endParaRPr lang="en-US" dirty="0"/>
          </a:p>
          <a:p>
            <a:r>
              <a:rPr lang="en-US" dirty="0"/>
              <a:t>Compare it with CAR state in CAR racing. When you start</a:t>
            </a:r>
            <a:r>
              <a:rPr lang="en-US" baseline="0" dirty="0"/>
              <a:t> the CAR it is in New state.</a:t>
            </a:r>
          </a:p>
          <a:p>
            <a:r>
              <a:rPr lang="en-US" baseline="0" dirty="0"/>
              <a:t>When u change the gear it enters into ready state. When u accelerate &amp; CAR starts moving it enters into running state.  If u encounter red </a:t>
            </a:r>
            <a:r>
              <a:rPr lang="en-US" baseline="0" dirty="0" err="1"/>
              <a:t>Singnal</a:t>
            </a:r>
            <a:r>
              <a:rPr lang="en-US" baseline="0" dirty="0"/>
              <a:t>…. Then CAR enters waiting state…. When u reach </a:t>
            </a:r>
            <a:r>
              <a:rPr lang="en-US" baseline="0" dirty="0" err="1"/>
              <a:t>ur</a:t>
            </a:r>
            <a:r>
              <a:rPr lang="en-US" baseline="0" dirty="0"/>
              <a:t> destination u turn off the engine so enters terminated state </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called</a:t>
            </a:r>
            <a:r>
              <a:rPr lang="en-US" baseline="0" dirty="0"/>
              <a:t> 5 state process diagram</a:t>
            </a:r>
          </a:p>
          <a:p>
            <a:r>
              <a:rPr lang="en-US" baseline="0" dirty="0"/>
              <a:t>Explain meaning of direction of arrows</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The objective of multiprogramming is to have some process running at all times</a:t>
            </a:r>
            <a:r>
              <a:rPr lang="en-US" sz="1200" baseline="0" dirty="0">
                <a:latin typeface="Times New Roman" pitchFamily="18" charset="0"/>
                <a:cs typeface="Times New Roman" pitchFamily="18" charset="0"/>
              </a:rPr>
              <a:t> so that CPU can be utilized fully. </a:t>
            </a:r>
            <a:endParaRPr lang="en-US" sz="12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Ekta-61 + http://www.tutorialspoint.com/operating_system/os_process_scheduling.htm</a:t>
            </a:r>
          </a:p>
          <a:p>
            <a:endParaRPr lang="en-US" dirty="0"/>
          </a:p>
          <a:p>
            <a:r>
              <a:rPr lang="en-US" dirty="0"/>
              <a:t>Process scheduler is responsible</a:t>
            </a:r>
            <a:r>
              <a:rPr lang="en-US" baseline="0" dirty="0"/>
              <a:t> for taking process out of ready queue &amp; assign it to CPU for its execution</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Long term scheduler </a:t>
            </a:r>
            <a:r>
              <a:rPr lang="en-US" dirty="0">
                <a:sym typeface="Wingdings" pitchFamily="2" charset="2"/>
              </a:rPr>
              <a:t> controls the degree of</a:t>
            </a:r>
            <a:r>
              <a:rPr lang="en-US" baseline="0" dirty="0">
                <a:sym typeface="Wingdings" pitchFamily="2" charset="2"/>
              </a:rPr>
              <a:t> multiprogramming(no. of processes in memory)</a:t>
            </a:r>
          </a:p>
          <a:p>
            <a:r>
              <a:rPr lang="en-US" baseline="0" dirty="0">
                <a:sym typeface="Wingdings" pitchFamily="2" charset="2"/>
              </a:rPr>
              <a:t>If degree of  multiprogramming stable, then average rate of process creation = average departure rate of process leaving the system.</a:t>
            </a:r>
          </a:p>
          <a:p>
            <a:r>
              <a:rPr lang="en-US" baseline="0" dirty="0">
                <a:sym typeface="Wingdings" pitchFamily="2" charset="2"/>
              </a:rPr>
              <a:t>Time sharing system may have medium term scheduler</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sym typeface="Symbol" pitchFamily="18" charset="2"/>
              </a:rPr>
              <a:t>short CPU bursts = = process requires CPU for less time.</a:t>
            </a:r>
          </a:p>
          <a:p>
            <a:endParaRPr lang="en-US" sz="1200" dirty="0">
              <a:latin typeface="Times New Roman" pitchFamily="18" charset="0"/>
              <a:cs typeface="Times New Roman" pitchFamily="18" charset="0"/>
              <a:sym typeface="Symbol" pitchFamily="18" charset="2"/>
            </a:endParaRPr>
          </a:p>
          <a:p>
            <a:r>
              <a:rPr lang="en-US" sz="1200" dirty="0">
                <a:latin typeface="Times New Roman" pitchFamily="18" charset="0"/>
                <a:cs typeface="Times New Roman" pitchFamily="18" charset="0"/>
                <a:sym typeface="Symbol" pitchFamily="18" charset="2"/>
              </a:rPr>
              <a:t>Short term scheduler</a:t>
            </a:r>
            <a:r>
              <a:rPr lang="en-US" sz="1200" baseline="0" dirty="0">
                <a:latin typeface="Times New Roman" pitchFamily="18" charset="0"/>
                <a:cs typeface="Times New Roman" pitchFamily="18" charset="0"/>
                <a:sym typeface="Symbol" pitchFamily="18" charset="2"/>
              </a:rPr>
              <a:t> is invoked once every 100 milliseconds</a:t>
            </a:r>
          </a:p>
          <a:p>
            <a:endParaRPr lang="en-US" sz="1200" baseline="0" dirty="0">
              <a:latin typeface="Times New Roman" pitchFamily="18" charset="0"/>
              <a:cs typeface="Times New Roman" pitchFamily="18" charset="0"/>
              <a:sym typeface="Symbol" pitchFamily="18" charset="2"/>
            </a:endParaRPr>
          </a:p>
          <a:p>
            <a:r>
              <a:rPr lang="en-US" sz="1200" baseline="0" dirty="0">
                <a:latin typeface="Times New Roman" pitchFamily="18" charset="0"/>
                <a:cs typeface="Times New Roman" pitchFamily="18" charset="0"/>
                <a:sym typeface="Symbol" pitchFamily="18" charset="2"/>
              </a:rPr>
              <a:t>Long T. S. may need to be invoked only when process leaves the system</a:t>
            </a:r>
            <a:endParaRPr lang="en-US" dirty="0"/>
          </a:p>
        </p:txBody>
      </p:sp>
      <p:sp>
        <p:nvSpPr>
          <p:cNvPr id="4" name="Slide Number Placeholder 3"/>
          <p:cNvSpPr>
            <a:spLocks noGrp="1"/>
          </p:cNvSpPr>
          <p:nvPr>
            <p:ph type="sldNum" sz="quarter" idx="10"/>
          </p:nvPr>
        </p:nvSpPr>
        <p:spPr/>
        <p:txBody>
          <a:bodyPr/>
          <a:lstStyle/>
          <a:p>
            <a:fld id="{33B1EDC4-357E-475C-8D8D-35EB8064894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pic>
        <p:nvPicPr>
          <p:cNvPr id="8" name="Picture 7">
            <a:extLst>
              <a:ext uri="{FF2B5EF4-FFF2-40B4-BE49-F238E27FC236}">
                <a16:creationId xmlns:a16="http://schemas.microsoft.com/office/drawing/2014/main" id="{F0EF4382-EA08-459C-9AF4-0BD5EE9B5729}"/>
              </a:ext>
            </a:extLst>
          </p:cNvPr>
          <p:cNvPicPr/>
          <p:nvPr userDrawn="1"/>
        </p:nvPicPr>
        <p:blipFill rotWithShape="1">
          <a:blip r:embed="rId14"/>
          <a:srcRect l="6026" t="19382" r="75671" b="68327"/>
          <a:stretch/>
        </p:blipFill>
        <p:spPr bwMode="auto">
          <a:xfrm>
            <a:off x="10268585" y="0"/>
            <a:ext cx="1920240" cy="700405"/>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E5C5EF-697E-4BCE-B770-4014040E0A1D}"/>
              </a:ext>
            </a:extLst>
          </p:cNvPr>
          <p:cNvSpPr>
            <a:spLocks noGrp="1"/>
          </p:cNvSpPr>
          <p:nvPr>
            <p:ph type="subTitle" idx="1"/>
          </p:nvPr>
        </p:nvSpPr>
        <p:spPr>
          <a:xfrm>
            <a:off x="833243" y="994828"/>
            <a:ext cx="10369464" cy="4146915"/>
          </a:xfrm>
        </p:spPr>
        <p:txBody>
          <a:bodyPr>
            <a:noAutofit/>
          </a:bodyPr>
          <a:lstStyle/>
          <a:p>
            <a:pPr algn="ctr"/>
            <a:r>
              <a:rPr lang="en-GB" sz="3600" dirty="0"/>
              <a:t>Course Name: Operating System</a:t>
            </a:r>
          </a:p>
          <a:p>
            <a:pPr algn="ctr"/>
            <a:r>
              <a:rPr lang="en-GB" sz="3600" dirty="0"/>
              <a:t>Course Code: 13005100</a:t>
            </a:r>
          </a:p>
          <a:p>
            <a:pPr algn="ctr"/>
            <a:r>
              <a:rPr lang="en-IN" sz="3600" dirty="0"/>
              <a:t>Introduction of operating System</a:t>
            </a:r>
            <a:br>
              <a:rPr lang="en-IN" sz="3600" dirty="0"/>
            </a:br>
            <a:r>
              <a:rPr lang="en-IN" sz="3600" dirty="0"/>
              <a:t>Unit-1(Part-II) </a:t>
            </a:r>
            <a:endParaRPr lang="en-GB" sz="3600" dirty="0"/>
          </a:p>
          <a:p>
            <a:endParaRPr lang="en-GB" sz="3600" dirty="0"/>
          </a:p>
          <a:p>
            <a:endParaRPr lang="en-GB" sz="3600" dirty="0"/>
          </a:p>
          <a:p>
            <a:endParaRPr lang="en-GB" sz="3600" dirty="0"/>
          </a:p>
          <a:p>
            <a:endParaRPr lang="en-GB" sz="3600" dirty="0"/>
          </a:p>
          <a:p>
            <a:pPr algn="r"/>
            <a:endParaRPr lang="en-GB" sz="3600" dirty="0"/>
          </a:p>
          <a:p>
            <a:pPr algn="r"/>
            <a:r>
              <a:rPr lang="en-GB" sz="3600" dirty="0"/>
              <a:t>Presented By: Ms. Sonam Pareek</a:t>
            </a:r>
          </a:p>
          <a:p>
            <a:pPr algn="r"/>
            <a:r>
              <a:rPr lang="en-GB" sz="3600" dirty="0"/>
              <a:t>Assistant Professor</a:t>
            </a:r>
          </a:p>
        </p:txBody>
      </p:sp>
      <p:pic>
        <p:nvPicPr>
          <p:cNvPr id="4" name="Picture 3">
            <a:extLst>
              <a:ext uri="{FF2B5EF4-FFF2-40B4-BE49-F238E27FC236}">
                <a16:creationId xmlns:a16="http://schemas.microsoft.com/office/drawing/2014/main" id="{6DA45448-EA0D-4758-942F-9F9A46CB4053}"/>
              </a:ext>
            </a:extLst>
          </p:cNvPr>
          <p:cNvPicPr/>
          <p:nvPr/>
        </p:nvPicPr>
        <p:blipFill rotWithShape="1">
          <a:blip r:embed="rId2"/>
          <a:srcRect l="6026" t="19382" r="75671" b="68327"/>
          <a:stretch/>
        </p:blipFill>
        <p:spPr bwMode="auto">
          <a:xfrm>
            <a:off x="9416669" y="294605"/>
            <a:ext cx="1919740" cy="7002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15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Schedulers</a:t>
            </a:r>
          </a:p>
        </p:txBody>
      </p:sp>
      <p:sp>
        <p:nvSpPr>
          <p:cNvPr id="3" name="Content Placeholder 2"/>
          <p:cNvSpPr>
            <a:spLocks noGrp="1"/>
          </p:cNvSpPr>
          <p:nvPr>
            <p:ph idx="1"/>
          </p:nvPr>
        </p:nvSpPr>
        <p:spPr>
          <a:xfrm>
            <a:off x="303212" y="1905000"/>
            <a:ext cx="11582400" cy="4267200"/>
          </a:xfrm>
        </p:spPr>
        <p:txBody>
          <a:bodyPr>
            <a:normAutofit/>
          </a:bodyPr>
          <a:lstStyle/>
          <a:p>
            <a:pPr algn="just"/>
            <a:r>
              <a:rPr lang="en-US" sz="3200" dirty="0">
                <a:solidFill>
                  <a:schemeClr val="tx2">
                    <a:lumMod val="75000"/>
                    <a:lumOff val="25000"/>
                  </a:schemeClr>
                </a:solidFill>
              </a:rPr>
              <a:t>Part of OS responsible for changing state of the process.</a:t>
            </a:r>
          </a:p>
          <a:p>
            <a:pPr algn="just"/>
            <a:r>
              <a:rPr lang="en-US" sz="3200" dirty="0">
                <a:solidFill>
                  <a:schemeClr val="tx2">
                    <a:lumMod val="75000"/>
                    <a:lumOff val="25000"/>
                  </a:schemeClr>
                </a:solidFill>
              </a:rPr>
              <a:t>Their main task is to select the jobs to be submitted into the system and to </a:t>
            </a:r>
            <a:r>
              <a:rPr lang="en-US" sz="3200" dirty="0">
                <a:solidFill>
                  <a:srgbClr val="C00000"/>
                </a:solidFill>
              </a:rPr>
              <a:t>decide which process to run.</a:t>
            </a:r>
          </a:p>
          <a:p>
            <a:pPr algn="just"/>
            <a:r>
              <a:rPr lang="en-US" sz="3200" dirty="0">
                <a:solidFill>
                  <a:schemeClr val="tx2">
                    <a:lumMod val="75000"/>
                    <a:lumOff val="25000"/>
                  </a:schemeClr>
                </a:solidFill>
              </a:rPr>
              <a:t>It aims at :</a:t>
            </a:r>
          </a:p>
          <a:p>
            <a:pPr lvl="1" algn="just">
              <a:buFont typeface="Gill Sans MT" pitchFamily="34" charset="0"/>
              <a:buChar char="–"/>
            </a:pPr>
            <a:r>
              <a:rPr lang="en-US" sz="3200" dirty="0">
                <a:solidFill>
                  <a:schemeClr val="tx2">
                    <a:lumMod val="75000"/>
                    <a:lumOff val="25000"/>
                  </a:schemeClr>
                </a:solidFill>
              </a:rPr>
              <a:t>Making sure that each process gets a fair share of the CPU</a:t>
            </a:r>
          </a:p>
          <a:p>
            <a:pPr lvl="1" algn="just">
              <a:buFont typeface="Gill Sans MT" pitchFamily="34" charset="0"/>
              <a:buChar char="–"/>
            </a:pPr>
            <a:r>
              <a:rPr lang="en-US" sz="3200" dirty="0">
                <a:solidFill>
                  <a:schemeClr val="tx2">
                    <a:lumMod val="75000"/>
                    <a:lumOff val="25000"/>
                  </a:schemeClr>
                </a:solidFill>
              </a:rPr>
              <a:t>Keep the CPU busy 100% of the time.</a:t>
            </a:r>
          </a:p>
          <a:p>
            <a:pPr lvl="1" algn="just">
              <a:buFont typeface="Gill Sans MT" pitchFamily="34" charset="0"/>
              <a:buChar char="–"/>
            </a:pPr>
            <a:r>
              <a:rPr lang="en-US" sz="3200" dirty="0">
                <a:solidFill>
                  <a:schemeClr val="tx2">
                    <a:lumMod val="75000"/>
                    <a:lumOff val="25000"/>
                  </a:schemeClr>
                </a:solidFill>
              </a:rPr>
              <a:t>Minimize response delays.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5627" y="1295400"/>
            <a:ext cx="2844059" cy="762000"/>
          </a:xfrm>
          <a:prstGeom prst="roundRect">
            <a:avLst/>
          </a:prstGeom>
          <a:solidFill>
            <a:srgbClr val="B70D5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Long Term / Job scheduler</a:t>
            </a:r>
          </a:p>
        </p:txBody>
      </p:sp>
      <p:sp>
        <p:nvSpPr>
          <p:cNvPr id="6" name="Rounded Rectangle 5"/>
          <p:cNvSpPr/>
          <p:nvPr/>
        </p:nvSpPr>
        <p:spPr>
          <a:xfrm>
            <a:off x="4746995" y="1295400"/>
            <a:ext cx="3250353" cy="685800"/>
          </a:xfrm>
          <a:prstGeom prst="roundRect">
            <a:avLst/>
          </a:prstGeom>
          <a:solidFill>
            <a:srgbClr val="B70D5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Short Term / CPU Scheduler</a:t>
            </a:r>
          </a:p>
        </p:txBody>
      </p:sp>
      <p:sp>
        <p:nvSpPr>
          <p:cNvPr id="7" name="Rounded Rectangle 6"/>
          <p:cNvSpPr/>
          <p:nvPr/>
        </p:nvSpPr>
        <p:spPr>
          <a:xfrm>
            <a:off x="8911510" y="1295400"/>
            <a:ext cx="3047206" cy="685800"/>
          </a:xfrm>
          <a:prstGeom prst="roundRect">
            <a:avLst/>
          </a:prstGeom>
          <a:solidFill>
            <a:srgbClr val="B70D5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Times New Roman" pitchFamily="18" charset="0"/>
                <a:cs typeface="Times New Roman" pitchFamily="18" charset="0"/>
              </a:rPr>
              <a:t>Medium Term</a:t>
            </a:r>
          </a:p>
        </p:txBody>
      </p:sp>
      <p:sp>
        <p:nvSpPr>
          <p:cNvPr id="8" name="Rectangle 7"/>
          <p:cNvSpPr/>
          <p:nvPr/>
        </p:nvSpPr>
        <p:spPr>
          <a:xfrm>
            <a:off x="74612" y="2651879"/>
            <a:ext cx="4469236" cy="2862322"/>
          </a:xfrm>
          <a:prstGeom prst="rect">
            <a:avLst/>
          </a:prstGeom>
        </p:spPr>
        <p:txBody>
          <a:bodyPr wrap="square">
            <a:spAutoFit/>
          </a:bodyPr>
          <a:lstStyle/>
          <a:p>
            <a:pPr indent="-457200" algn="just">
              <a:buFont typeface="Wingdings" pitchFamily="2" charset="2"/>
              <a:buChar char="ü"/>
            </a:pPr>
            <a:r>
              <a:rPr lang="en-US" sz="3000" dirty="0">
                <a:solidFill>
                  <a:srgbClr val="C00000"/>
                </a:solidFill>
                <a:latin typeface="Times New Roman" pitchFamily="18" charset="0"/>
                <a:cs typeface="Times New Roman" pitchFamily="18" charset="0"/>
              </a:rPr>
              <a:t>selects processes from secondary storage device and load them into memory for execution.</a:t>
            </a:r>
          </a:p>
          <a:p>
            <a:pPr indent="-457200" algn="just">
              <a:buFont typeface="Wingdings" pitchFamily="2" charset="2"/>
              <a:buChar char="ü"/>
            </a:pPr>
            <a:r>
              <a:rPr lang="en-US" sz="3000" dirty="0">
                <a:solidFill>
                  <a:srgbClr val="C00000"/>
                </a:solidFill>
                <a:latin typeface="Times New Roman" pitchFamily="18" charset="0"/>
                <a:cs typeface="Times New Roman" pitchFamily="18" charset="0"/>
              </a:rPr>
              <a:t>Controls degree of  multiprogramming </a:t>
            </a:r>
          </a:p>
        </p:txBody>
      </p:sp>
      <p:sp>
        <p:nvSpPr>
          <p:cNvPr id="9" name="Rectangle 8"/>
          <p:cNvSpPr/>
          <p:nvPr/>
        </p:nvSpPr>
        <p:spPr>
          <a:xfrm>
            <a:off x="5254863" y="2743200"/>
            <a:ext cx="2437765" cy="2862322"/>
          </a:xfrm>
          <a:prstGeom prst="rect">
            <a:avLst/>
          </a:prstGeom>
        </p:spPr>
        <p:txBody>
          <a:bodyPr wrap="square">
            <a:spAutoFit/>
          </a:bodyPr>
          <a:lstStyle/>
          <a:p>
            <a:pPr indent="-457200" algn="just">
              <a:buFont typeface="Wingdings" pitchFamily="2" charset="2"/>
              <a:buChar char="ü"/>
            </a:pPr>
            <a:r>
              <a:rPr lang="en-US" sz="3000" dirty="0">
                <a:solidFill>
                  <a:srgbClr val="0070C0"/>
                </a:solidFill>
                <a:latin typeface="Times New Roman" pitchFamily="18" charset="0"/>
                <a:cs typeface="Times New Roman" pitchFamily="18" charset="0"/>
              </a:rPr>
              <a:t>selects which process should be executed next and allocates CPU</a:t>
            </a:r>
          </a:p>
        </p:txBody>
      </p:sp>
      <p:sp>
        <p:nvSpPr>
          <p:cNvPr id="10" name="Rectangle 9"/>
          <p:cNvSpPr/>
          <p:nvPr/>
        </p:nvSpPr>
        <p:spPr>
          <a:xfrm>
            <a:off x="8708363" y="2761834"/>
            <a:ext cx="3148780" cy="4247317"/>
          </a:xfrm>
          <a:prstGeom prst="rect">
            <a:avLst/>
          </a:prstGeom>
        </p:spPr>
        <p:txBody>
          <a:bodyPr wrap="square">
            <a:spAutoFit/>
          </a:bodyPr>
          <a:lstStyle/>
          <a:p>
            <a:pPr marL="0" lvl="1" indent="-457200" algn="just">
              <a:buFont typeface="Wingdings" pitchFamily="2" charset="2"/>
              <a:buChar char="ü"/>
            </a:pPr>
            <a:r>
              <a:rPr lang="en-US" sz="3000" dirty="0">
                <a:solidFill>
                  <a:srgbClr val="008000"/>
                </a:solidFill>
                <a:latin typeface="Times New Roman" pitchFamily="18" charset="0"/>
                <a:cs typeface="Times New Roman" pitchFamily="18" charset="0"/>
              </a:rPr>
              <a:t>Removes processes from memory and reintroduces it at a later time - swapping</a:t>
            </a:r>
          </a:p>
          <a:p>
            <a:pPr marL="0" lvl="1" indent="-457200" algn="just">
              <a:buFont typeface="Wingdings" pitchFamily="2" charset="2"/>
              <a:buChar char="ü"/>
            </a:pPr>
            <a:r>
              <a:rPr lang="en-US" sz="3000" dirty="0">
                <a:solidFill>
                  <a:srgbClr val="008000"/>
                </a:solidFill>
                <a:latin typeface="Times New Roman" pitchFamily="18" charset="0"/>
                <a:cs typeface="Times New Roman" pitchFamily="18" charset="0"/>
              </a:rPr>
              <a:t>Helps in reducing  degree of multiprogramming</a:t>
            </a:r>
          </a:p>
        </p:txBody>
      </p:sp>
      <p:cxnSp>
        <p:nvCxnSpPr>
          <p:cNvPr id="12" name="Straight Arrow Connector 11"/>
          <p:cNvCxnSpPr>
            <a:endCxn id="5" idx="0"/>
          </p:cNvCxnSpPr>
          <p:nvPr/>
        </p:nvCxnSpPr>
        <p:spPr>
          <a:xfrm rot="10800000" flipV="1">
            <a:off x="2207658" y="914400"/>
            <a:ext cx="3886755"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endCxn id="6" idx="0"/>
          </p:cNvCxnSpPr>
          <p:nvPr/>
        </p:nvCxnSpPr>
        <p:spPr>
          <a:xfrm rot="16200000" flipH="1">
            <a:off x="6015025" y="938252"/>
            <a:ext cx="409575" cy="304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endCxn id="7" idx="0"/>
          </p:cNvCxnSpPr>
          <p:nvPr/>
        </p:nvCxnSpPr>
        <p:spPr>
          <a:xfrm rot="16200000" flipH="1">
            <a:off x="8046496" y="-1093219"/>
            <a:ext cx="409575" cy="4367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Down Arrow 18"/>
          <p:cNvSpPr/>
          <p:nvPr/>
        </p:nvSpPr>
        <p:spPr>
          <a:xfrm>
            <a:off x="2004509" y="2057400"/>
            <a:ext cx="406294" cy="609600"/>
          </a:xfrm>
          <a:prstGeom prst="downArrow">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169025" y="1981200"/>
            <a:ext cx="406294" cy="609600"/>
          </a:xfrm>
          <a:prstGeom prst="downArrow">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0435113" y="1981200"/>
            <a:ext cx="406294" cy="609600"/>
          </a:xfrm>
          <a:prstGeom prst="downArrow">
            <a:avLst/>
          </a:prstGeom>
          <a:solidFill>
            <a:srgbClr val="00B05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21224" y="381000"/>
            <a:ext cx="3200400" cy="584775"/>
          </a:xfrm>
          <a:prstGeom prst="rect">
            <a:avLst/>
          </a:prstGeom>
          <a:noFill/>
        </p:spPr>
        <p:txBody>
          <a:bodyPr wrap="square" rtlCol="0">
            <a:spAutoFit/>
          </a:bodyPr>
          <a:lstStyle/>
          <a:p>
            <a:pPr algn="ctr"/>
            <a:r>
              <a:rPr lang="en-US" sz="3200" b="1" dirty="0">
                <a:solidFill>
                  <a:srgbClr val="C00000"/>
                </a:solidFill>
              </a:rPr>
              <a:t>Scheduler Types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9" grpId="0" animBg="1"/>
      <p:bldP spid="20" grpId="0" animBg="1"/>
      <p:bldP spid="21"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a:solidFill>
                  <a:schemeClr val="accent4">
                    <a:lumMod val="75000"/>
                  </a:schemeClr>
                </a:solidFill>
              </a:rPr>
              <a:t>Schedulers</a:t>
            </a:r>
            <a:endParaRPr lang="en-US" dirty="0"/>
          </a:p>
        </p:txBody>
      </p:sp>
      <p:sp>
        <p:nvSpPr>
          <p:cNvPr id="3" name="Content Placeholder 2"/>
          <p:cNvSpPr>
            <a:spLocks noGrp="1"/>
          </p:cNvSpPr>
          <p:nvPr>
            <p:ph idx="1"/>
          </p:nvPr>
        </p:nvSpPr>
        <p:spPr>
          <a:xfrm>
            <a:off x="303212" y="1828800"/>
            <a:ext cx="11277600" cy="3810000"/>
          </a:xfrm>
        </p:spPr>
        <p:txBody>
          <a:bodyPr>
            <a:normAutofit/>
          </a:bodyPr>
          <a:lstStyle/>
          <a:p>
            <a:pPr algn="just"/>
            <a:r>
              <a:rPr lang="en-US" sz="3200" dirty="0">
                <a:solidFill>
                  <a:srgbClr val="C00000"/>
                </a:solidFill>
              </a:rPr>
              <a:t>Short-term scheduler is invoked very frequently</a:t>
            </a:r>
            <a:r>
              <a:rPr lang="en-US" sz="3000" dirty="0">
                <a:solidFill>
                  <a:srgbClr val="C00000"/>
                </a:solidFill>
              </a:rPr>
              <a:t> </a:t>
            </a:r>
            <a:r>
              <a:rPr lang="en-US" sz="3200" dirty="0">
                <a:solidFill>
                  <a:schemeClr val="tx2">
                    <a:lumMod val="75000"/>
                    <a:lumOff val="25000"/>
                  </a:schemeClr>
                </a:solidFill>
              </a:rPr>
              <a:t>(100 milliseconds) </a:t>
            </a:r>
            <a:r>
              <a:rPr lang="en-US" sz="3200" dirty="0">
                <a:solidFill>
                  <a:schemeClr val="tx2">
                    <a:lumMod val="75000"/>
                    <a:lumOff val="25000"/>
                  </a:schemeClr>
                </a:solidFill>
                <a:sym typeface="Symbol" pitchFamily="18" charset="2"/>
              </a:rPr>
              <a:t> (must be fast)</a:t>
            </a:r>
          </a:p>
          <a:p>
            <a:pPr algn="just"/>
            <a:r>
              <a:rPr lang="en-US" sz="3200" dirty="0">
                <a:solidFill>
                  <a:schemeClr val="tx2">
                    <a:lumMod val="75000"/>
                    <a:lumOff val="25000"/>
                  </a:schemeClr>
                </a:solidFill>
                <a:sym typeface="Symbol" pitchFamily="18" charset="2"/>
              </a:rPr>
              <a:t>Long-term scheduler is invoked less frequently (seconds, minutes)  (may be slow)</a:t>
            </a:r>
          </a:p>
          <a:p>
            <a:pPr algn="just"/>
            <a:endParaRPr lang="en-US" sz="2600" dirty="0">
              <a:latin typeface="Times New Roman" pitchFamily="18" charset="0"/>
              <a:cs typeface="Times New Roman"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noFill/>
        </p:spPr>
        <p:txBody>
          <a:bodyPr>
            <a:normAutofit/>
          </a:bodyPr>
          <a:lstStyle/>
          <a:p>
            <a:r>
              <a:rPr lang="en-US" dirty="0">
                <a:solidFill>
                  <a:schemeClr val="accent4">
                    <a:lumMod val="75000"/>
                  </a:schemeClr>
                </a:solidFill>
              </a:rPr>
              <a:t>CPU-I/O bursts</a:t>
            </a:r>
          </a:p>
        </p:txBody>
      </p:sp>
      <p:sp>
        <p:nvSpPr>
          <p:cNvPr id="16388" name="Rectangle 3"/>
          <p:cNvSpPr>
            <a:spLocks noChangeArrowheads="1"/>
          </p:cNvSpPr>
          <p:nvPr/>
        </p:nvSpPr>
        <p:spPr bwMode="auto">
          <a:xfrm>
            <a:off x="74612" y="1652587"/>
            <a:ext cx="6781800" cy="4824413"/>
          </a:xfrm>
          <a:prstGeom prst="rect">
            <a:avLst/>
          </a:prstGeom>
          <a:noFill/>
          <a:ln w="9525">
            <a:noFill/>
            <a:miter lim="800000"/>
            <a:headEnd/>
            <a:tailEnd/>
          </a:ln>
        </p:spPr>
        <p:txBody>
          <a:bodyPr lIns="92075" tIns="46038" rIns="92075" bIns="46038"/>
          <a:lstStyle/>
          <a:p>
            <a:pPr marL="274320" lvl="1" indent="-274320" algn="just">
              <a:lnSpc>
                <a:spcPct val="90000"/>
              </a:lnSpc>
              <a:spcBef>
                <a:spcPts val="600"/>
              </a:spcBef>
              <a:buClr>
                <a:schemeClr val="folHlink"/>
              </a:buClr>
              <a:buSzPct val="110000"/>
              <a:buFont typeface="Arial" pitchFamily="34" charset="0"/>
              <a:buChar char="▪"/>
            </a:pPr>
            <a:r>
              <a:rPr lang="en-US" sz="3200" dirty="0">
                <a:solidFill>
                  <a:schemeClr val="tx2">
                    <a:lumMod val="75000"/>
                    <a:lumOff val="25000"/>
                  </a:schemeClr>
                </a:solidFill>
              </a:rPr>
              <a:t>Process execution consists of a cycle of CPU execution and I/O wait</a:t>
            </a:r>
          </a:p>
          <a:p>
            <a:pPr marL="274320" lvl="1" indent="-274320" algn="just">
              <a:lnSpc>
                <a:spcPct val="90000"/>
              </a:lnSpc>
              <a:spcBef>
                <a:spcPts val="600"/>
              </a:spcBef>
              <a:buClr>
                <a:schemeClr val="folHlink"/>
              </a:buClr>
              <a:buSzPct val="110000"/>
              <a:buFont typeface="Arial" pitchFamily="34" charset="0"/>
              <a:buChar char="▪"/>
            </a:pPr>
            <a:r>
              <a:rPr lang="en-US" sz="3200" dirty="0">
                <a:solidFill>
                  <a:srgbClr val="C00000"/>
                </a:solidFill>
              </a:rPr>
              <a:t>CPU-bound process: </a:t>
            </a:r>
            <a:r>
              <a:rPr lang="en-US" sz="3200" dirty="0">
                <a:solidFill>
                  <a:schemeClr val="tx2">
                    <a:lumMod val="75000"/>
                    <a:lumOff val="25000"/>
                  </a:schemeClr>
                </a:solidFill>
              </a:rPr>
              <a:t>performs lots of computations in long bursts, very little I/O</a:t>
            </a:r>
          </a:p>
          <a:p>
            <a:pPr marL="274320" lvl="1" indent="-274320" algn="just">
              <a:lnSpc>
                <a:spcPct val="90000"/>
              </a:lnSpc>
              <a:spcBef>
                <a:spcPts val="600"/>
              </a:spcBef>
              <a:buClr>
                <a:schemeClr val="folHlink"/>
              </a:buClr>
              <a:buSzPct val="110000"/>
              <a:buFont typeface="Arial" pitchFamily="34" charset="0"/>
              <a:buChar char="▪"/>
            </a:pPr>
            <a:r>
              <a:rPr lang="en-US" sz="3200" dirty="0">
                <a:solidFill>
                  <a:srgbClr val="C00000"/>
                </a:solidFill>
              </a:rPr>
              <a:t>I/O-bound process: </a:t>
            </a:r>
            <a:r>
              <a:rPr lang="en-US" sz="3200" dirty="0">
                <a:solidFill>
                  <a:schemeClr val="tx2">
                    <a:lumMod val="75000"/>
                    <a:lumOff val="25000"/>
                  </a:schemeClr>
                </a:solidFill>
              </a:rPr>
              <a:t>performs lots of I/O followed by short bursts of computation</a:t>
            </a:r>
          </a:p>
          <a:p>
            <a:pPr marL="274320" lvl="1" indent="-274320" algn="just">
              <a:lnSpc>
                <a:spcPct val="90000"/>
              </a:lnSpc>
              <a:spcBef>
                <a:spcPts val="600"/>
              </a:spcBef>
              <a:buSzPct val="110000"/>
              <a:buFont typeface="Arial" pitchFamily="34" charset="0"/>
              <a:buChar char="▪"/>
            </a:pPr>
            <a:r>
              <a:rPr lang="en-US" sz="3200" dirty="0">
                <a:solidFill>
                  <a:schemeClr val="tx2">
                    <a:lumMod val="75000"/>
                    <a:lumOff val="25000"/>
                  </a:schemeClr>
                </a:solidFill>
              </a:rPr>
              <a:t>Mix of CPU-bound and I/O-bound processes required to maximize CPU and I/O device usage</a:t>
            </a:r>
          </a:p>
        </p:txBody>
      </p:sp>
      <p:pic>
        <p:nvPicPr>
          <p:cNvPr id="16389" name="Picture 4"/>
          <p:cNvPicPr>
            <a:picLocks noChangeAspect="1" noChangeArrowheads="1"/>
          </p:cNvPicPr>
          <p:nvPr/>
        </p:nvPicPr>
        <p:blipFill>
          <a:blip r:embed="rId3"/>
          <a:srcRect l="38274" t="10310" r="40599" b="52560"/>
          <a:stretch>
            <a:fillRect/>
          </a:stretch>
        </p:blipFill>
        <p:spPr bwMode="auto">
          <a:xfrm>
            <a:off x="7161212" y="1643062"/>
            <a:ext cx="4719945" cy="5214938"/>
          </a:xfrm>
          <a:prstGeom prst="rect">
            <a:avLst/>
          </a:prstGeom>
          <a:noFill/>
          <a:ln w="57150" cmpd="thickThin">
            <a:solidFill>
              <a:schemeClr val="tx1"/>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accent4">
                    <a:lumMod val="75000"/>
                  </a:schemeClr>
                </a:solidFill>
              </a:rPr>
              <a:t>Medium Term Scheduling</a:t>
            </a:r>
          </a:p>
        </p:txBody>
      </p:sp>
      <p:pic>
        <p:nvPicPr>
          <p:cNvPr id="5" name="Picture 11"/>
          <p:cNvPicPr>
            <a:picLocks noChangeAspect="1" noChangeArrowheads="1"/>
          </p:cNvPicPr>
          <p:nvPr/>
        </p:nvPicPr>
        <p:blipFill>
          <a:blip r:embed="rId3"/>
          <a:srcRect/>
          <a:stretch>
            <a:fillRect/>
          </a:stretch>
        </p:blipFill>
        <p:spPr bwMode="auto">
          <a:xfrm>
            <a:off x="507868" y="2743200"/>
            <a:ext cx="11173090" cy="3581400"/>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243193" y="1981200"/>
            <a:ext cx="2336191" cy="609600"/>
          </a:xfrm>
          <a:prstGeom prst="rect">
            <a:avLst/>
          </a:prstGeom>
          <a:solidFill>
            <a:srgbClr val="B70D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OS</a:t>
            </a:r>
          </a:p>
        </p:txBody>
      </p:sp>
      <p:sp>
        <p:nvSpPr>
          <p:cNvPr id="14" name="Rectangle 13"/>
          <p:cNvSpPr/>
          <p:nvPr/>
        </p:nvSpPr>
        <p:spPr>
          <a:xfrm>
            <a:off x="9243193" y="2590800"/>
            <a:ext cx="2336191" cy="609600"/>
          </a:xfrm>
          <a:prstGeom prst="rect">
            <a:avLst/>
          </a:prstGeom>
          <a:solidFill>
            <a:srgbClr val="F35B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Job1 (J1)</a:t>
            </a:r>
          </a:p>
        </p:txBody>
      </p:sp>
      <p:sp>
        <p:nvSpPr>
          <p:cNvPr id="15" name="Rectangle 14"/>
          <p:cNvSpPr/>
          <p:nvPr/>
        </p:nvSpPr>
        <p:spPr>
          <a:xfrm>
            <a:off x="9243193" y="3200400"/>
            <a:ext cx="2336191" cy="609600"/>
          </a:xfrm>
          <a:prstGeom prst="rect">
            <a:avLst/>
          </a:prstGeom>
          <a:solidFill>
            <a:srgbClr val="F35B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J2</a:t>
            </a:r>
          </a:p>
        </p:txBody>
      </p:sp>
      <p:sp>
        <p:nvSpPr>
          <p:cNvPr id="16" name="Rectangle 15"/>
          <p:cNvSpPr/>
          <p:nvPr/>
        </p:nvSpPr>
        <p:spPr>
          <a:xfrm>
            <a:off x="9243193" y="3810000"/>
            <a:ext cx="2336191" cy="609600"/>
          </a:xfrm>
          <a:prstGeom prst="rect">
            <a:avLst/>
          </a:prstGeom>
          <a:solidFill>
            <a:srgbClr val="F35B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J3</a:t>
            </a:r>
          </a:p>
        </p:txBody>
      </p:sp>
      <p:sp>
        <p:nvSpPr>
          <p:cNvPr id="17" name="Rectangle 16"/>
          <p:cNvSpPr/>
          <p:nvPr/>
        </p:nvSpPr>
        <p:spPr>
          <a:xfrm>
            <a:off x="9243193" y="4419600"/>
            <a:ext cx="2336191" cy="609600"/>
          </a:xfrm>
          <a:prstGeom prst="rect">
            <a:avLst/>
          </a:prstGeom>
          <a:solidFill>
            <a:srgbClr val="F35B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J4</a:t>
            </a:r>
          </a:p>
        </p:txBody>
      </p:sp>
      <p:grpSp>
        <p:nvGrpSpPr>
          <p:cNvPr id="2" name="Group 37"/>
          <p:cNvGrpSpPr/>
          <p:nvPr/>
        </p:nvGrpSpPr>
        <p:grpSpPr>
          <a:xfrm>
            <a:off x="1320456" y="3810000"/>
            <a:ext cx="3961368" cy="611188"/>
            <a:chOff x="990600" y="3810000"/>
            <a:chExt cx="2971800" cy="611188"/>
          </a:xfrm>
        </p:grpSpPr>
        <p:sp>
          <p:nvSpPr>
            <p:cNvPr id="18" name="Rectangle 17"/>
            <p:cNvSpPr/>
            <p:nvPr/>
          </p:nvSpPr>
          <p:spPr>
            <a:xfrm>
              <a:off x="2209800" y="3810000"/>
              <a:ext cx="1752600" cy="609600"/>
            </a:xfrm>
            <a:prstGeom prst="rect">
              <a:avLst/>
            </a:prstGeom>
            <a:solidFill>
              <a:srgbClr val="F35B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J3</a:t>
              </a:r>
            </a:p>
          </p:txBody>
        </p:sp>
        <p:cxnSp>
          <p:nvCxnSpPr>
            <p:cNvPr id="19" name="Straight Connector 18"/>
            <p:cNvCxnSpPr/>
            <p:nvPr/>
          </p:nvCxnSpPr>
          <p:spPr>
            <a:xfrm>
              <a:off x="990600" y="3810000"/>
              <a:ext cx="2971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90600" y="4419600"/>
              <a:ext cx="2971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8" idx="1"/>
            </p:cNvCxnSpPr>
            <p:nvPr/>
          </p:nvCxnSpPr>
          <p:spPr>
            <a:xfrm>
              <a:off x="1371600" y="4114800"/>
              <a:ext cx="838200" cy="158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23" name="TextBox 22"/>
          <p:cNvSpPr txBox="1"/>
          <p:nvPr/>
        </p:nvSpPr>
        <p:spPr>
          <a:xfrm>
            <a:off x="3656647" y="4495800"/>
            <a:ext cx="1828324" cy="369332"/>
          </a:xfrm>
          <a:prstGeom prst="rect">
            <a:avLst/>
          </a:prstGeom>
          <a:noFill/>
          <a:ln w="28575">
            <a:solidFill>
              <a:schemeClr val="bg1"/>
            </a:solidFill>
          </a:ln>
        </p:spPr>
        <p:txBody>
          <a:bodyPr wrap="square" rtlCol="0" anchor="ctr">
            <a:spAutoFit/>
          </a:bodyPr>
          <a:lstStyle/>
          <a:p>
            <a:r>
              <a:rPr lang="en-US" b="1" dirty="0"/>
              <a:t>Swap Space</a:t>
            </a:r>
          </a:p>
        </p:txBody>
      </p:sp>
      <p:cxnSp>
        <p:nvCxnSpPr>
          <p:cNvPr id="25" name="Straight Arrow Connector 24"/>
          <p:cNvCxnSpPr/>
          <p:nvPr/>
        </p:nvCxnSpPr>
        <p:spPr>
          <a:xfrm>
            <a:off x="5281824" y="4419600"/>
            <a:ext cx="406294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1"/>
            <a:endCxn id="18" idx="3"/>
          </p:cNvCxnSpPr>
          <p:nvPr/>
        </p:nvCxnSpPr>
        <p:spPr>
          <a:xfrm rot="10800000">
            <a:off x="5281824" y="4114800"/>
            <a:ext cx="396136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45633" y="5410200"/>
            <a:ext cx="2336191" cy="609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itchFamily="18" charset="0"/>
                <a:cs typeface="Times New Roman" pitchFamily="18" charset="0"/>
              </a:rPr>
              <a:t>CPU</a:t>
            </a:r>
          </a:p>
        </p:txBody>
      </p:sp>
      <p:cxnSp>
        <p:nvCxnSpPr>
          <p:cNvPr id="30" name="Straight Arrow Connector 29"/>
          <p:cNvCxnSpPr>
            <a:endCxn id="29" idx="3"/>
          </p:cNvCxnSpPr>
          <p:nvPr/>
        </p:nvCxnSpPr>
        <p:spPr>
          <a:xfrm rot="10800000">
            <a:off x="5281824" y="5715000"/>
            <a:ext cx="4266089"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206468" y="5371439"/>
            <a:ext cx="685006" cy="21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75530" y="2209800"/>
            <a:ext cx="396136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688118" y="5943600"/>
            <a:ext cx="3351927" cy="369332"/>
          </a:xfrm>
          <a:prstGeom prst="rect">
            <a:avLst/>
          </a:prstGeom>
          <a:noFill/>
          <a:ln w="28575">
            <a:solidFill>
              <a:schemeClr val="bg1"/>
            </a:solidFill>
          </a:ln>
        </p:spPr>
        <p:txBody>
          <a:bodyPr wrap="square" rtlCol="0" anchor="ctr">
            <a:spAutoFit/>
          </a:bodyPr>
          <a:lstStyle/>
          <a:p>
            <a:r>
              <a:rPr lang="en-US" b="1" dirty="0">
                <a:solidFill>
                  <a:srgbClr val="0070C0"/>
                </a:solidFill>
              </a:rPr>
              <a:t>Short-Term Scheduler</a:t>
            </a:r>
          </a:p>
        </p:txBody>
      </p:sp>
      <p:sp>
        <p:nvSpPr>
          <p:cNvPr id="42" name="TextBox 41"/>
          <p:cNvSpPr txBox="1"/>
          <p:nvPr/>
        </p:nvSpPr>
        <p:spPr>
          <a:xfrm>
            <a:off x="9852633" y="5029200"/>
            <a:ext cx="1828324" cy="369332"/>
          </a:xfrm>
          <a:prstGeom prst="rect">
            <a:avLst/>
          </a:prstGeom>
          <a:noFill/>
          <a:ln w="28575">
            <a:solidFill>
              <a:schemeClr val="bg1"/>
            </a:solidFill>
          </a:ln>
        </p:spPr>
        <p:txBody>
          <a:bodyPr wrap="square" rtlCol="0" anchor="ctr">
            <a:spAutoFit/>
          </a:bodyPr>
          <a:lstStyle/>
          <a:p>
            <a:r>
              <a:rPr lang="en-US" b="1" dirty="0"/>
              <a:t>Memory</a:t>
            </a:r>
          </a:p>
        </p:txBody>
      </p:sp>
      <p:sp>
        <p:nvSpPr>
          <p:cNvPr id="43" name="TextBox 42"/>
          <p:cNvSpPr txBox="1"/>
          <p:nvPr/>
        </p:nvSpPr>
        <p:spPr>
          <a:xfrm>
            <a:off x="4977103" y="1752600"/>
            <a:ext cx="3351927" cy="369332"/>
          </a:xfrm>
          <a:prstGeom prst="rect">
            <a:avLst/>
          </a:prstGeom>
          <a:noFill/>
          <a:ln w="28575">
            <a:solidFill>
              <a:schemeClr val="bg1"/>
            </a:solidFill>
          </a:ln>
        </p:spPr>
        <p:txBody>
          <a:bodyPr wrap="square" rtlCol="0" anchor="ctr">
            <a:spAutoFit/>
          </a:bodyPr>
          <a:lstStyle/>
          <a:p>
            <a:r>
              <a:rPr lang="en-US" b="1" dirty="0">
                <a:solidFill>
                  <a:srgbClr val="C00000"/>
                </a:solidFill>
              </a:rPr>
              <a:t>Long-Term Scheduler</a:t>
            </a:r>
          </a:p>
        </p:txBody>
      </p:sp>
      <p:grpSp>
        <p:nvGrpSpPr>
          <p:cNvPr id="3" name="Group 35"/>
          <p:cNvGrpSpPr/>
          <p:nvPr/>
        </p:nvGrpSpPr>
        <p:grpSpPr>
          <a:xfrm>
            <a:off x="507868" y="1905000"/>
            <a:ext cx="4469236" cy="1207532"/>
            <a:chOff x="381000" y="1905000"/>
            <a:chExt cx="3352800" cy="1207532"/>
          </a:xfrm>
        </p:grpSpPr>
        <p:cxnSp>
          <p:nvCxnSpPr>
            <p:cNvPr id="5" name="Straight Connector 4"/>
            <p:cNvCxnSpPr/>
            <p:nvPr/>
          </p:nvCxnSpPr>
          <p:spPr>
            <a:xfrm>
              <a:off x="381000" y="1905000"/>
              <a:ext cx="2971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1000" y="2514600"/>
              <a:ext cx="2971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71800" y="1905000"/>
              <a:ext cx="375424" cy="646331"/>
            </a:xfrm>
            <a:prstGeom prst="rect">
              <a:avLst/>
            </a:prstGeom>
            <a:noFill/>
            <a:ln w="28575">
              <a:solidFill>
                <a:schemeClr val="tx1"/>
              </a:solidFill>
            </a:ln>
          </p:spPr>
          <p:txBody>
            <a:bodyPr wrap="square" rtlCol="0" anchor="ctr">
              <a:spAutoFit/>
            </a:bodyPr>
            <a:lstStyle/>
            <a:p>
              <a:r>
                <a:rPr lang="en-US" dirty="0"/>
                <a:t>J1</a:t>
              </a:r>
            </a:p>
            <a:p>
              <a:endParaRPr lang="en-US" dirty="0"/>
            </a:p>
          </p:txBody>
        </p:sp>
        <p:sp>
          <p:nvSpPr>
            <p:cNvPr id="8" name="TextBox 7"/>
            <p:cNvSpPr txBox="1"/>
            <p:nvPr/>
          </p:nvSpPr>
          <p:spPr>
            <a:xfrm>
              <a:off x="2590800" y="1905000"/>
              <a:ext cx="375424" cy="646331"/>
            </a:xfrm>
            <a:prstGeom prst="rect">
              <a:avLst/>
            </a:prstGeom>
            <a:noFill/>
            <a:ln w="28575">
              <a:solidFill>
                <a:schemeClr val="tx1"/>
              </a:solidFill>
            </a:ln>
          </p:spPr>
          <p:txBody>
            <a:bodyPr wrap="square" rtlCol="0" anchor="ctr">
              <a:spAutoFit/>
            </a:bodyPr>
            <a:lstStyle/>
            <a:p>
              <a:r>
                <a:rPr lang="en-US" dirty="0"/>
                <a:t>J2</a:t>
              </a:r>
            </a:p>
            <a:p>
              <a:endParaRPr lang="en-US" dirty="0"/>
            </a:p>
          </p:txBody>
        </p:sp>
        <p:sp>
          <p:nvSpPr>
            <p:cNvPr id="9" name="TextBox 8"/>
            <p:cNvSpPr txBox="1"/>
            <p:nvPr/>
          </p:nvSpPr>
          <p:spPr>
            <a:xfrm>
              <a:off x="2209800" y="1905000"/>
              <a:ext cx="375424" cy="646331"/>
            </a:xfrm>
            <a:prstGeom prst="rect">
              <a:avLst/>
            </a:prstGeom>
            <a:noFill/>
            <a:ln w="28575">
              <a:solidFill>
                <a:schemeClr val="tx1"/>
              </a:solidFill>
            </a:ln>
          </p:spPr>
          <p:txBody>
            <a:bodyPr wrap="square" rtlCol="0" anchor="ctr">
              <a:spAutoFit/>
            </a:bodyPr>
            <a:lstStyle/>
            <a:p>
              <a:r>
                <a:rPr lang="en-US" dirty="0"/>
                <a:t>J3</a:t>
              </a:r>
            </a:p>
            <a:p>
              <a:endParaRPr lang="en-US" dirty="0"/>
            </a:p>
          </p:txBody>
        </p:sp>
        <p:sp>
          <p:nvSpPr>
            <p:cNvPr id="10" name="TextBox 9"/>
            <p:cNvSpPr txBox="1"/>
            <p:nvPr/>
          </p:nvSpPr>
          <p:spPr>
            <a:xfrm>
              <a:off x="1828800" y="1905000"/>
              <a:ext cx="375424" cy="646331"/>
            </a:xfrm>
            <a:prstGeom prst="rect">
              <a:avLst/>
            </a:prstGeom>
            <a:noFill/>
            <a:ln w="28575">
              <a:solidFill>
                <a:schemeClr val="tx1"/>
              </a:solidFill>
            </a:ln>
          </p:spPr>
          <p:txBody>
            <a:bodyPr wrap="square" rtlCol="0" anchor="ctr">
              <a:spAutoFit/>
            </a:bodyPr>
            <a:lstStyle/>
            <a:p>
              <a:r>
                <a:rPr lang="en-US" dirty="0"/>
                <a:t>J4</a:t>
              </a:r>
            </a:p>
            <a:p>
              <a:endParaRPr lang="en-US" dirty="0"/>
            </a:p>
          </p:txBody>
        </p:sp>
        <p:sp>
          <p:nvSpPr>
            <p:cNvPr id="44" name="TextBox 43"/>
            <p:cNvSpPr txBox="1"/>
            <p:nvPr/>
          </p:nvSpPr>
          <p:spPr>
            <a:xfrm>
              <a:off x="381000" y="2743200"/>
              <a:ext cx="3352800" cy="369332"/>
            </a:xfrm>
            <a:prstGeom prst="rect">
              <a:avLst/>
            </a:prstGeom>
            <a:noFill/>
            <a:ln w="28575">
              <a:solidFill>
                <a:schemeClr val="bg1"/>
              </a:solidFill>
            </a:ln>
          </p:spPr>
          <p:txBody>
            <a:bodyPr wrap="square" rtlCol="0" anchor="ctr">
              <a:spAutoFit/>
            </a:bodyPr>
            <a:lstStyle/>
            <a:p>
              <a:r>
                <a:rPr lang="en-US" b="1" dirty="0"/>
                <a:t>Jobs on the Secondary Storage</a:t>
              </a:r>
            </a:p>
          </p:txBody>
        </p:sp>
      </p:grpSp>
      <p:sp>
        <p:nvSpPr>
          <p:cNvPr id="45" name="TextBox 44"/>
          <p:cNvSpPr txBox="1"/>
          <p:nvPr/>
        </p:nvSpPr>
        <p:spPr>
          <a:xfrm>
            <a:off x="5891266" y="3429001"/>
            <a:ext cx="3250353" cy="646331"/>
          </a:xfrm>
          <a:prstGeom prst="rect">
            <a:avLst/>
          </a:prstGeom>
          <a:noFill/>
          <a:ln w="28575">
            <a:solidFill>
              <a:schemeClr val="bg1"/>
            </a:solidFill>
          </a:ln>
        </p:spPr>
        <p:txBody>
          <a:bodyPr wrap="square" rtlCol="0" anchor="ctr">
            <a:spAutoFit/>
          </a:bodyPr>
          <a:lstStyle/>
          <a:p>
            <a:r>
              <a:rPr lang="en-US" b="1" dirty="0">
                <a:solidFill>
                  <a:srgbClr val="00B050"/>
                </a:solidFill>
              </a:rPr>
              <a:t>Medium-Term Scheduler (Swap-out)</a:t>
            </a:r>
          </a:p>
        </p:txBody>
      </p:sp>
      <p:sp>
        <p:nvSpPr>
          <p:cNvPr id="56" name="TextBox 55"/>
          <p:cNvSpPr txBox="1"/>
          <p:nvPr/>
        </p:nvSpPr>
        <p:spPr>
          <a:xfrm>
            <a:off x="5688119" y="4495801"/>
            <a:ext cx="3250353" cy="646331"/>
          </a:xfrm>
          <a:prstGeom prst="rect">
            <a:avLst/>
          </a:prstGeom>
          <a:noFill/>
          <a:ln w="28575">
            <a:solidFill>
              <a:schemeClr val="bg1"/>
            </a:solidFill>
          </a:ln>
        </p:spPr>
        <p:txBody>
          <a:bodyPr wrap="square" rtlCol="0" anchor="ctr">
            <a:spAutoFit/>
          </a:bodyPr>
          <a:lstStyle/>
          <a:p>
            <a:r>
              <a:rPr lang="en-US" b="1" dirty="0">
                <a:solidFill>
                  <a:srgbClr val="00B050"/>
                </a:solidFill>
              </a:rPr>
              <a:t>Medium-Term Scheduler (Swap-in )</a:t>
            </a:r>
          </a:p>
        </p:txBody>
      </p:sp>
      <p:sp>
        <p:nvSpPr>
          <p:cNvPr id="39" name="TextBox 38"/>
          <p:cNvSpPr txBox="1"/>
          <p:nvPr/>
        </p:nvSpPr>
        <p:spPr>
          <a:xfrm>
            <a:off x="10157354" y="3886201"/>
            <a:ext cx="458780" cy="461665"/>
          </a:xfrm>
          <a:prstGeom prst="rect">
            <a:avLst/>
          </a:prstGeom>
          <a:noFill/>
        </p:spPr>
        <p:txBody>
          <a:bodyPr wrap="none" rtlCol="0">
            <a:spAutoFit/>
          </a:bodyPr>
          <a:lstStyle/>
          <a:p>
            <a:r>
              <a:rPr lang="en-US" sz="2400" dirty="0">
                <a:latin typeface="Times New Roman" pitchFamily="18" charset="0"/>
                <a:cs typeface="Times New Roman" pitchFamily="18" charset="0"/>
              </a:rPr>
              <a:t>J5</a:t>
            </a:r>
          </a:p>
        </p:txBody>
      </p:sp>
      <p:sp>
        <p:nvSpPr>
          <p:cNvPr id="40" name="TextBox 39"/>
          <p:cNvSpPr txBox="1"/>
          <p:nvPr/>
        </p:nvSpPr>
        <p:spPr>
          <a:xfrm>
            <a:off x="507868" y="1905001"/>
            <a:ext cx="500435" cy="646331"/>
          </a:xfrm>
          <a:prstGeom prst="rect">
            <a:avLst/>
          </a:prstGeom>
          <a:noFill/>
          <a:ln w="28575">
            <a:solidFill>
              <a:schemeClr val="tx1"/>
            </a:solidFill>
          </a:ln>
        </p:spPr>
        <p:txBody>
          <a:bodyPr wrap="square" rtlCol="0" anchor="ctr">
            <a:spAutoFit/>
          </a:bodyPr>
          <a:lstStyle/>
          <a:p>
            <a:r>
              <a:rPr lang="en-US" dirty="0"/>
              <a:t>J5</a:t>
            </a:r>
          </a:p>
          <a:p>
            <a:endParaRPr lang="en-US" dirty="0"/>
          </a:p>
        </p:txBody>
      </p:sp>
      <p:sp>
        <p:nvSpPr>
          <p:cNvPr id="36" name="Title 35"/>
          <p:cNvSpPr>
            <a:spLocks noGrp="1"/>
          </p:cNvSpPr>
          <p:nvPr>
            <p:ph type="title"/>
          </p:nvPr>
        </p:nvSpPr>
        <p:spPr/>
        <p:txBody>
          <a:bodyPr/>
          <a:lstStyle/>
          <a:p>
            <a:pPr lvl="0"/>
            <a:r>
              <a:rPr lang="en-US" dirty="0">
                <a:solidFill>
                  <a:schemeClr val="accent4">
                    <a:lumMod val="75000"/>
                  </a:schemeClr>
                </a:solidFill>
              </a:rPr>
              <a:t>Schedulers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bg/>
                                          </p:spTgt>
                                        </p:tgtEl>
                                        <p:attrNameLst>
                                          <p:attrName>style.visibility</p:attrName>
                                        </p:attrNameLst>
                                      </p:cBhvr>
                                      <p:to>
                                        <p:strVal val="visible"/>
                                      </p:to>
                                    </p:set>
                                    <p:animEffect transition="in" filter="dissolve">
                                      <p:cBhvr>
                                        <p:cTn id="31" dur="500"/>
                                        <p:tgtEl>
                                          <p:spTgt spid="16">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dissolve">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right)">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slide(fromLeft)">
                                      <p:cBhvr>
                                        <p:cTn id="55" dur="500"/>
                                        <p:tgtEl>
                                          <p:spTgt spid="40"/>
                                        </p:tgtEl>
                                      </p:cBhvr>
                                    </p:animEffect>
                                  </p:childTnLst>
                                </p:cTn>
                              </p:par>
                            </p:childTnLst>
                          </p:cTn>
                        </p:par>
                        <p:par>
                          <p:cTn id="56" fill="hold">
                            <p:stCondLst>
                              <p:cond delay="500"/>
                            </p:stCondLst>
                            <p:childTnLst>
                              <p:par>
                                <p:cTn id="57" presetID="63" presetClass="path" presetSubtype="0" accel="50000" decel="50000" fill="hold" grpId="1" nodeType="afterEffect">
                                  <p:stCondLst>
                                    <p:cond delay="0"/>
                                  </p:stCondLst>
                                  <p:childTnLst>
                                    <p:animMotion origin="layout" path="M -2.77778E-6 1.48148E-6 L 0.11285 -0.00255 " pathEditMode="relative" rAng="0" ptsTypes="AA">
                                      <p:cBhvr>
                                        <p:cTn id="58" dur="2000" fill="hold"/>
                                        <p:tgtEl>
                                          <p:spTgt spid="40"/>
                                        </p:tgtEl>
                                        <p:attrNameLst>
                                          <p:attrName>ppt_x</p:attrName>
                                          <p:attrName>ppt_y</p:attrName>
                                        </p:attrNameLst>
                                      </p:cBhvr>
                                      <p:rCtr x="5600" y="-100"/>
                                    </p:animMotion>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right)">
                                      <p:cBhvr>
                                        <p:cTn id="63" dur="500"/>
                                        <p:tgtEl>
                                          <p:spTgt spid="26"/>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2000"/>
                                        <p:tgtEl>
                                          <p:spTgt spid="16">
                                            <p:txEl>
                                              <p:pRg st="0" end="0"/>
                                            </p:txEl>
                                          </p:spTgt>
                                        </p:tgtEl>
                                      </p:cBhvr>
                                    </p:animEffect>
                                    <p:set>
                                      <p:cBhvr>
                                        <p:cTn id="71" dur="1" fill="hold">
                                          <p:stCondLst>
                                            <p:cond delay="1999"/>
                                          </p:stCondLst>
                                        </p:cTn>
                                        <p:tgtEl>
                                          <p:spTgt spid="16">
                                            <p:txEl>
                                              <p:pRg st="0" end="0"/>
                                            </p:txEl>
                                          </p:spTgt>
                                        </p:tgtEl>
                                        <p:attrNameLst>
                                          <p:attrName>style.visibility</p:attrName>
                                        </p:attrNameLst>
                                      </p:cBhvr>
                                      <p:to>
                                        <p:strVal val="hidden"/>
                                      </p:to>
                                    </p:set>
                                  </p:childTnLst>
                                </p:cTn>
                              </p:par>
                            </p:childTnLst>
                          </p:cTn>
                        </p:par>
                        <p:par>
                          <p:cTn id="72" fill="hold">
                            <p:stCondLst>
                              <p:cond delay="3000"/>
                            </p:stCondLst>
                            <p:childTnLst>
                              <p:par>
                                <p:cTn id="73" presetID="9" presetClass="entr" presetSubtype="0"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dissolve">
                                      <p:cBhvr>
                                        <p:cTn id="75" dur="500"/>
                                        <p:tgtEl>
                                          <p:spTgt spid="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childTnLst>
                          </p:cTn>
                        </p:par>
                        <p:par>
                          <p:cTn id="79" fill="hold">
                            <p:stCondLst>
                              <p:cond delay="3500"/>
                            </p:stCondLst>
                            <p:childTnLst>
                              <p:par>
                                <p:cTn id="80" presetID="1" presetClass="entr" presetSubtype="0"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down)">
                                      <p:cBhvr>
                                        <p:cTn id="89" dur="500"/>
                                        <p:tgtEl>
                                          <p:spTgt spid="56"/>
                                        </p:tgtEl>
                                      </p:cBhvr>
                                    </p:animEffect>
                                  </p:childTnLst>
                                </p:cTn>
                              </p:par>
                            </p:childTnLst>
                          </p:cTn>
                        </p:par>
                        <p:par>
                          <p:cTn id="90" fill="hold">
                            <p:stCondLst>
                              <p:cond delay="500"/>
                            </p:stCondLst>
                            <p:childTnLst>
                              <p:par>
                                <p:cTn id="91" presetID="10" presetClass="exit" presetSubtype="0" fill="hold" grpId="1" nodeType="afterEffect">
                                  <p:stCondLst>
                                    <p:cond delay="0"/>
                                  </p:stCondLst>
                                  <p:childTnLst>
                                    <p:animEffect transition="out" filter="fade">
                                      <p:cBhvr>
                                        <p:cTn id="92" dur="2000"/>
                                        <p:tgtEl>
                                          <p:spTgt spid="39"/>
                                        </p:tgtEl>
                                      </p:cBhvr>
                                    </p:animEffect>
                                    <p:set>
                                      <p:cBhvr>
                                        <p:cTn id="93" dur="1" fill="hold">
                                          <p:stCondLst>
                                            <p:cond delay="1999"/>
                                          </p:stCondLst>
                                        </p:cTn>
                                        <p:tgtEl>
                                          <p:spTgt spid="39"/>
                                        </p:tgtEl>
                                        <p:attrNameLst>
                                          <p:attrName>style.visibility</p:attrName>
                                        </p:attrNameLst>
                                      </p:cBhvr>
                                      <p:to>
                                        <p:strVal val="hidden"/>
                                      </p:to>
                                    </p:set>
                                  </p:childTnLst>
                                </p:cTn>
                              </p:par>
                            </p:childTnLst>
                          </p:cTn>
                        </p:par>
                        <p:par>
                          <p:cTn id="94" fill="hold">
                            <p:stCondLst>
                              <p:cond delay="2500"/>
                            </p:stCondLst>
                            <p:childTnLst>
                              <p:par>
                                <p:cTn id="95" presetID="9" presetClass="entr" presetSubtype="0" fill="hold" nodeType="after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Effect transition="in" filter="dissolve">
                                      <p:cBhvr>
                                        <p:cTn id="9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build="allAtOnce" animBg="1"/>
      <p:bldP spid="17" grpId="0" animBg="1"/>
      <p:bldP spid="23" grpId="0" animBg="1"/>
      <p:bldP spid="29" grpId="0" animBg="1"/>
      <p:bldP spid="37" grpId="0" animBg="1"/>
      <p:bldP spid="42" grpId="0" animBg="1"/>
      <p:bldP spid="43" grpId="0" animBg="1"/>
      <p:bldP spid="45" grpId="0" animBg="1"/>
      <p:bldP spid="56" grpId="0" animBg="1"/>
      <p:bldP spid="39" grpId="0"/>
      <p:bldP spid="39" grpId="1"/>
      <p:bldP spid="40" grpId="0" animBg="1"/>
      <p:bldP spid="4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Comparison between Schedulers</a:t>
            </a:r>
          </a:p>
        </p:txBody>
      </p:sp>
      <p:sp>
        <p:nvSpPr>
          <p:cNvPr id="5" name="Content Placeholder 4"/>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 y="1905000"/>
            <a:ext cx="11884103" cy="4724400"/>
          </a:xfrm>
          <a:prstGeom prst="rect">
            <a:avLst/>
          </a:prstGeom>
          <a:noFill/>
          <a:ln w="9525">
            <a:noFill/>
            <a:miter lim="800000"/>
            <a:headEnd/>
            <a:tailEnd/>
          </a:ln>
          <a:effec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Types of Scheduling</a:t>
            </a:r>
          </a:p>
        </p:txBody>
      </p:sp>
      <p:sp>
        <p:nvSpPr>
          <p:cNvPr id="3" name="Content Placeholder 2"/>
          <p:cNvSpPr>
            <a:spLocks noGrp="1"/>
          </p:cNvSpPr>
          <p:nvPr>
            <p:ph idx="1"/>
          </p:nvPr>
        </p:nvSpPr>
        <p:spPr>
          <a:xfrm>
            <a:off x="303212" y="1752600"/>
            <a:ext cx="11582400" cy="4800600"/>
          </a:xfrm>
        </p:spPr>
        <p:txBody>
          <a:bodyPr>
            <a:noAutofit/>
          </a:bodyPr>
          <a:lstStyle/>
          <a:p>
            <a:pPr marL="514350" indent="-514350" algn="just">
              <a:spcBef>
                <a:spcPts val="0"/>
              </a:spcBef>
              <a:buFont typeface="+mj-lt"/>
              <a:buAutoNum type="arabicPeriod"/>
            </a:pPr>
            <a:r>
              <a:rPr lang="en-US" sz="3000" dirty="0">
                <a:solidFill>
                  <a:srgbClr val="C00000"/>
                </a:solidFill>
              </a:rPr>
              <a:t>Nonpreemptive / Cooperative Scheduling</a:t>
            </a:r>
          </a:p>
          <a:p>
            <a:pPr marL="914400" lvl="1" indent="-514350" algn="just">
              <a:spcBef>
                <a:spcPts val="0"/>
              </a:spcBef>
              <a:spcAft>
                <a:spcPts val="1200"/>
              </a:spcAft>
            </a:pPr>
            <a:r>
              <a:rPr lang="en-US" sz="3000" dirty="0">
                <a:solidFill>
                  <a:schemeClr val="tx2">
                    <a:lumMod val="75000"/>
                    <a:lumOff val="25000"/>
                  </a:schemeClr>
                </a:solidFill>
              </a:rPr>
              <a:t>Once the CPU has been allocated to a process, the </a:t>
            </a:r>
            <a:r>
              <a:rPr lang="en-US" sz="3000" dirty="0">
                <a:solidFill>
                  <a:srgbClr val="C00000"/>
                </a:solidFill>
              </a:rPr>
              <a:t>process keeps the CPU until its termination or its transition to the waiting state.</a:t>
            </a:r>
          </a:p>
          <a:p>
            <a:pPr marL="914400" lvl="1" indent="-514350" algn="just">
              <a:spcBef>
                <a:spcPts val="0"/>
              </a:spcBef>
              <a:spcAft>
                <a:spcPts val="1200"/>
              </a:spcAft>
            </a:pPr>
            <a:r>
              <a:rPr lang="en-US" sz="3000" dirty="0">
                <a:solidFill>
                  <a:schemeClr val="tx2">
                    <a:lumMod val="75000"/>
                    <a:lumOff val="25000"/>
                  </a:schemeClr>
                </a:solidFill>
              </a:rPr>
              <a:t>Long/ low priority jobs may make short/ high priority jobs wait</a:t>
            </a:r>
          </a:p>
          <a:p>
            <a:pPr marL="914400" lvl="1" indent="-514350" algn="just">
              <a:spcBef>
                <a:spcPts val="0"/>
              </a:spcBef>
              <a:spcAft>
                <a:spcPts val="1200"/>
              </a:spcAft>
            </a:pPr>
            <a:r>
              <a:rPr lang="en-US" sz="3000" dirty="0">
                <a:solidFill>
                  <a:schemeClr val="tx2">
                    <a:lumMod val="75000"/>
                    <a:lumOff val="25000"/>
                  </a:schemeClr>
                </a:solidFill>
              </a:rPr>
              <a:t>Simple to implement</a:t>
            </a:r>
          </a:p>
          <a:p>
            <a:pPr marL="514350" indent="-514350" algn="just">
              <a:spcBef>
                <a:spcPts val="0"/>
              </a:spcBef>
              <a:buFont typeface="+mj-lt"/>
              <a:buAutoNum type="arabicPeriod"/>
            </a:pPr>
            <a:r>
              <a:rPr lang="en-US" sz="3000" dirty="0">
                <a:solidFill>
                  <a:srgbClr val="C00000"/>
                </a:solidFill>
              </a:rPr>
              <a:t>Preemptive Scheduling</a:t>
            </a:r>
          </a:p>
          <a:p>
            <a:pPr marL="914400" lvl="1" indent="-514350" algn="just">
              <a:spcBef>
                <a:spcPts val="0"/>
              </a:spcBef>
              <a:spcAft>
                <a:spcPts val="1200"/>
              </a:spcAft>
            </a:pPr>
            <a:r>
              <a:rPr lang="en-US" sz="3000" dirty="0">
                <a:solidFill>
                  <a:schemeClr val="tx2">
                    <a:lumMod val="75000"/>
                    <a:lumOff val="25000"/>
                  </a:schemeClr>
                </a:solidFill>
              </a:rPr>
              <a:t>Even if the CPU has been allocated to a certain process, </a:t>
            </a:r>
            <a:r>
              <a:rPr lang="en-US" sz="3000" dirty="0">
                <a:solidFill>
                  <a:srgbClr val="C00000"/>
                </a:solidFill>
              </a:rPr>
              <a:t>CPU can be snatched from this process</a:t>
            </a:r>
            <a:r>
              <a:rPr lang="en-US" sz="3000" dirty="0">
                <a:solidFill>
                  <a:schemeClr val="accent1">
                    <a:lumMod val="50000"/>
                  </a:schemeClr>
                </a:solidFill>
              </a:rPr>
              <a:t> </a:t>
            </a:r>
            <a:r>
              <a:rPr lang="en-US" sz="3000" dirty="0">
                <a:solidFill>
                  <a:schemeClr val="tx2">
                    <a:lumMod val="75000"/>
                    <a:lumOff val="25000"/>
                  </a:schemeClr>
                </a:solidFill>
              </a:rPr>
              <a:t>any time due to priority reasons.</a:t>
            </a:r>
          </a:p>
          <a:p>
            <a:pPr marL="914400" lvl="1" indent="-514350" algn="just">
              <a:spcBef>
                <a:spcPts val="0"/>
              </a:spcBef>
              <a:spcAft>
                <a:spcPts val="1200"/>
              </a:spcAft>
            </a:pPr>
            <a:r>
              <a:rPr lang="en-US" sz="3000" dirty="0">
                <a:solidFill>
                  <a:schemeClr val="tx2">
                    <a:lumMod val="75000"/>
                    <a:lumOff val="25000"/>
                  </a:schemeClr>
                </a:solidFill>
              </a:rPr>
              <a:t>Useful where high priority tasks require immediate attention. Ex. Real time or interactive systems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r>
              <a:rPr lang="en-US" dirty="0">
                <a:solidFill>
                  <a:schemeClr val="accent4">
                    <a:lumMod val="75000"/>
                  </a:schemeClr>
                </a:solidFill>
              </a:rPr>
              <a:t>Preemptive vs. </a:t>
            </a:r>
            <a:r>
              <a:rPr lang="en-US" dirty="0" err="1">
                <a:solidFill>
                  <a:schemeClr val="accent4">
                    <a:lumMod val="75000"/>
                  </a:schemeClr>
                </a:solidFill>
              </a:rPr>
              <a:t>nonpreemptive</a:t>
            </a:r>
            <a:r>
              <a:rPr lang="en-US" dirty="0">
                <a:solidFill>
                  <a:schemeClr val="accent4">
                    <a:lumMod val="75000"/>
                  </a:schemeClr>
                </a:solidFill>
              </a:rPr>
              <a:t> scheduling</a:t>
            </a:r>
          </a:p>
        </p:txBody>
      </p:sp>
      <p:sp>
        <p:nvSpPr>
          <p:cNvPr id="19460" name="Rectangle 3"/>
          <p:cNvSpPr>
            <a:spLocks noGrp="1" noChangeArrowheads="1"/>
          </p:cNvSpPr>
          <p:nvPr>
            <p:ph idx="1"/>
          </p:nvPr>
        </p:nvSpPr>
        <p:spPr>
          <a:xfrm>
            <a:off x="608012" y="1981200"/>
            <a:ext cx="10972800" cy="4876800"/>
          </a:xfrm>
        </p:spPr>
        <p:txBody>
          <a:bodyPr>
            <a:normAutofit/>
          </a:bodyPr>
          <a:lstStyle/>
          <a:p>
            <a:pPr marL="0" indent="3175">
              <a:lnSpc>
                <a:spcPct val="90000"/>
              </a:lnSpc>
              <a:spcAft>
                <a:spcPts val="1800"/>
              </a:spcAft>
              <a:buFontTx/>
              <a:buNone/>
            </a:pPr>
            <a:r>
              <a:rPr lang="en-US" sz="3200" dirty="0">
                <a:solidFill>
                  <a:schemeClr val="tx2">
                    <a:lumMod val="75000"/>
                    <a:lumOff val="25000"/>
                  </a:schemeClr>
                </a:solidFill>
              </a:rPr>
              <a:t>CPU scheduling decisions may take place when a process switches from :</a:t>
            </a:r>
          </a:p>
          <a:p>
            <a:pPr marL="466725" lvl="1" indent="-365760">
              <a:lnSpc>
                <a:spcPct val="70000"/>
              </a:lnSpc>
              <a:spcAft>
                <a:spcPts val="1800"/>
              </a:spcAft>
              <a:buSzPct val="100000"/>
              <a:buFont typeface="Wingdings" pitchFamily="2" charset="2"/>
              <a:buAutoNum type="arabicPeriod"/>
            </a:pPr>
            <a:r>
              <a:rPr lang="en-US" sz="3200" dirty="0">
                <a:solidFill>
                  <a:srgbClr val="C00000"/>
                </a:solidFill>
              </a:rPr>
              <a:t>Running → waiting </a:t>
            </a:r>
            <a:r>
              <a:rPr lang="en-US" sz="3200" dirty="0">
                <a:solidFill>
                  <a:schemeClr val="tx2">
                    <a:lumMod val="75000"/>
                    <a:lumOff val="25000"/>
                  </a:schemeClr>
                </a:solidFill>
              </a:rPr>
              <a:t>state. Ex.  I/O request.  </a:t>
            </a:r>
            <a:r>
              <a:rPr lang="en-US" sz="3200" dirty="0">
                <a:solidFill>
                  <a:srgbClr val="C00000"/>
                </a:solidFill>
              </a:rPr>
              <a:t>Non - preemptive</a:t>
            </a:r>
          </a:p>
          <a:p>
            <a:pPr marL="466725" lvl="1" indent="-365760">
              <a:lnSpc>
                <a:spcPct val="70000"/>
              </a:lnSpc>
              <a:spcAft>
                <a:spcPts val="1800"/>
              </a:spcAft>
              <a:buSzPct val="100000"/>
              <a:buFont typeface="Wingdings" pitchFamily="2" charset="2"/>
              <a:buAutoNum type="arabicPeriod" startAt="2"/>
            </a:pPr>
            <a:r>
              <a:rPr lang="en-US" sz="3200" dirty="0">
                <a:solidFill>
                  <a:srgbClr val="C00000"/>
                </a:solidFill>
              </a:rPr>
              <a:t>Running → ready </a:t>
            </a:r>
            <a:r>
              <a:rPr lang="en-US" sz="3200" dirty="0">
                <a:solidFill>
                  <a:schemeClr val="tx2">
                    <a:lumMod val="75000"/>
                    <a:lumOff val="25000"/>
                  </a:schemeClr>
                </a:solidFill>
              </a:rPr>
              <a:t>state. Ex. interrupt or timeout occurs. </a:t>
            </a:r>
            <a:r>
              <a:rPr lang="en-US" sz="3200" dirty="0">
                <a:solidFill>
                  <a:srgbClr val="C00000"/>
                </a:solidFill>
              </a:rPr>
              <a:t>Preemptive</a:t>
            </a:r>
          </a:p>
          <a:p>
            <a:pPr marL="466725" lvl="1" indent="-365760">
              <a:lnSpc>
                <a:spcPct val="70000"/>
              </a:lnSpc>
              <a:spcAft>
                <a:spcPts val="1800"/>
              </a:spcAft>
              <a:buSzPct val="100000"/>
              <a:buFont typeface="Wingdings" pitchFamily="2" charset="2"/>
              <a:buAutoNum type="arabicPeriod" startAt="3"/>
            </a:pPr>
            <a:r>
              <a:rPr lang="en-US" sz="3200" dirty="0">
                <a:solidFill>
                  <a:srgbClr val="C00000"/>
                </a:solidFill>
              </a:rPr>
              <a:t>Waiting → ready</a:t>
            </a:r>
            <a:r>
              <a:rPr lang="en-US" sz="3200" dirty="0">
                <a:solidFill>
                  <a:schemeClr val="tx2">
                    <a:lumMod val="75000"/>
                    <a:lumOff val="25000"/>
                  </a:schemeClr>
                </a:solidFill>
              </a:rPr>
              <a:t>. Ex. completion of I/O </a:t>
            </a:r>
            <a:r>
              <a:rPr lang="en-US" sz="3200" dirty="0">
                <a:solidFill>
                  <a:srgbClr val="C00000"/>
                </a:solidFill>
              </a:rPr>
              <a:t>Preemptive</a:t>
            </a:r>
          </a:p>
          <a:p>
            <a:pPr marL="466725" lvl="1" indent="-365760">
              <a:lnSpc>
                <a:spcPct val="70000"/>
              </a:lnSpc>
              <a:spcAft>
                <a:spcPts val="1800"/>
              </a:spcAft>
              <a:buSzPct val="100000"/>
              <a:buFont typeface="Wingdings" pitchFamily="2" charset="2"/>
              <a:buAutoNum type="arabicPeriod" startAt="3"/>
            </a:pPr>
            <a:r>
              <a:rPr lang="en-US" sz="3200" dirty="0">
                <a:solidFill>
                  <a:srgbClr val="C00000"/>
                </a:solidFill>
              </a:rPr>
              <a:t>Terminates     Non preemptive</a:t>
            </a:r>
          </a:p>
          <a:p>
            <a:pPr marL="744537" lvl="1" indent="-514350">
              <a:lnSpc>
                <a:spcPct val="70000"/>
              </a:lnSpc>
              <a:buNone/>
            </a:pPr>
            <a:endParaRPr lang="en-US" sz="2800" dirty="0">
              <a:solidFill>
                <a:schemeClr val="accent1">
                  <a:lumMod val="50000"/>
                </a:schemeClr>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Scheduling Algorithm</a:t>
            </a:r>
          </a:p>
        </p:txBody>
      </p:sp>
      <p:sp>
        <p:nvSpPr>
          <p:cNvPr id="3" name="Content Placeholder 2"/>
          <p:cNvSpPr>
            <a:spLocks noGrp="1"/>
          </p:cNvSpPr>
          <p:nvPr>
            <p:ph idx="1"/>
          </p:nvPr>
        </p:nvSpPr>
        <p:spPr>
          <a:xfrm>
            <a:off x="303212" y="1752600"/>
            <a:ext cx="11430000" cy="4953000"/>
          </a:xfrm>
        </p:spPr>
        <p:txBody>
          <a:bodyPr>
            <a:normAutofit fontScale="92500" lnSpcReduction="10000"/>
          </a:bodyPr>
          <a:lstStyle/>
          <a:p>
            <a:pPr algn="just"/>
            <a:r>
              <a:rPr lang="en-US" sz="3500" dirty="0">
                <a:solidFill>
                  <a:schemeClr val="tx2">
                    <a:lumMod val="75000"/>
                    <a:lumOff val="25000"/>
                  </a:schemeClr>
                </a:solidFill>
              </a:rPr>
              <a:t>These algorithms </a:t>
            </a:r>
            <a:r>
              <a:rPr lang="en-US" sz="3500" dirty="0">
                <a:solidFill>
                  <a:srgbClr val="C00000"/>
                </a:solidFill>
              </a:rPr>
              <a:t>decide which of the processes in the ready queue is to be allocated the CPU. </a:t>
            </a:r>
          </a:p>
          <a:p>
            <a:pPr algn="just">
              <a:buNone/>
            </a:pPr>
            <a:endParaRPr lang="en-US" sz="3200" dirty="0">
              <a:solidFill>
                <a:schemeClr val="accent1">
                  <a:lumMod val="50000"/>
                </a:schemeClr>
              </a:solidFill>
            </a:endParaRPr>
          </a:p>
          <a:p>
            <a:pPr algn="just"/>
            <a:r>
              <a:rPr lang="en-US" sz="3500" dirty="0">
                <a:solidFill>
                  <a:schemeClr val="tx2">
                    <a:lumMod val="75000"/>
                    <a:lumOff val="25000"/>
                  </a:schemeClr>
                </a:solidFill>
              </a:rPr>
              <a:t>Different CPU scheduling algorithms are:</a:t>
            </a:r>
          </a:p>
          <a:p>
            <a:pPr lvl="1" algn="just"/>
            <a:r>
              <a:rPr lang="en-US" sz="3500" dirty="0">
                <a:solidFill>
                  <a:schemeClr val="tx2">
                    <a:lumMod val="75000"/>
                    <a:lumOff val="25000"/>
                  </a:schemeClr>
                </a:solidFill>
              </a:rPr>
              <a:t>First-Come, First-Served Scheduling</a:t>
            </a:r>
          </a:p>
          <a:p>
            <a:pPr lvl="1" algn="just"/>
            <a:r>
              <a:rPr lang="en-US" sz="3500" dirty="0">
                <a:solidFill>
                  <a:schemeClr val="tx2">
                    <a:lumMod val="75000"/>
                    <a:lumOff val="25000"/>
                  </a:schemeClr>
                </a:solidFill>
              </a:rPr>
              <a:t>Shortest-Job-First Scheduling</a:t>
            </a:r>
          </a:p>
          <a:p>
            <a:pPr lvl="1" algn="just"/>
            <a:r>
              <a:rPr lang="en-US" sz="3500" dirty="0">
                <a:solidFill>
                  <a:schemeClr val="tx2">
                    <a:lumMod val="75000"/>
                    <a:lumOff val="25000"/>
                  </a:schemeClr>
                </a:solidFill>
              </a:rPr>
              <a:t>Round-Robin Scheduling</a:t>
            </a:r>
          </a:p>
          <a:p>
            <a:pPr lvl="1" algn="just"/>
            <a:r>
              <a:rPr lang="en-US" sz="3500" dirty="0">
                <a:solidFill>
                  <a:schemeClr val="tx2">
                    <a:lumMod val="75000"/>
                    <a:lumOff val="25000"/>
                  </a:schemeClr>
                </a:solidFill>
              </a:rPr>
              <a:t>Priority Scheduling</a:t>
            </a:r>
          </a:p>
          <a:p>
            <a:pPr lvl="1" algn="just"/>
            <a:r>
              <a:rPr lang="en-US" sz="3500" dirty="0">
                <a:solidFill>
                  <a:schemeClr val="tx2">
                    <a:lumMod val="75000"/>
                    <a:lumOff val="25000"/>
                  </a:schemeClr>
                </a:solidFill>
              </a:rPr>
              <a:t>Multilevel Queue Scheduling</a:t>
            </a:r>
          </a:p>
          <a:p>
            <a:pPr lvl="1" algn="just"/>
            <a:r>
              <a:rPr lang="en-US" sz="3500" dirty="0">
                <a:solidFill>
                  <a:schemeClr val="tx2">
                    <a:lumMod val="75000"/>
                    <a:lumOff val="25000"/>
                  </a:schemeClr>
                </a:solidFill>
              </a:rPr>
              <a:t>Multilevel Feedback Queue Scheduling</a:t>
            </a:r>
          </a:p>
          <a:p>
            <a:pPr algn="just"/>
            <a:endParaRPr lang="en-US" sz="2800" dirty="0">
              <a:latin typeface="Times New Roman" pitchFamily="18" charset="0"/>
              <a:cs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AFD23-E087-4A2F-9B2C-C8A2A32F3716}"/>
              </a:ext>
            </a:extLst>
          </p:cNvPr>
          <p:cNvSpPr>
            <a:spLocks noGrp="1"/>
          </p:cNvSpPr>
          <p:nvPr>
            <p:ph type="title"/>
          </p:nvPr>
        </p:nvSpPr>
        <p:spPr>
          <a:xfrm>
            <a:off x="0" y="189723"/>
            <a:ext cx="10666413" cy="1144556"/>
          </a:xfrm>
        </p:spPr>
        <p:txBody>
          <a:bodyPr>
            <a:normAutofit/>
          </a:bodyPr>
          <a:lstStyle/>
          <a:p>
            <a:r>
              <a:rPr lang="en-GB" sz="5400" dirty="0"/>
              <a:t>Course Objective</a:t>
            </a:r>
            <a:endParaRPr lang="en-IN" sz="5400" dirty="0"/>
          </a:p>
        </p:txBody>
      </p:sp>
      <p:sp>
        <p:nvSpPr>
          <p:cNvPr id="5" name="Content Placeholder 4">
            <a:extLst>
              <a:ext uri="{FF2B5EF4-FFF2-40B4-BE49-F238E27FC236}">
                <a16:creationId xmlns:a16="http://schemas.microsoft.com/office/drawing/2014/main" id="{9E7521A4-7620-4D90-9FDD-3DDA02FF1152}"/>
              </a:ext>
            </a:extLst>
          </p:cNvPr>
          <p:cNvSpPr>
            <a:spLocks noGrp="1"/>
          </p:cNvSpPr>
          <p:nvPr>
            <p:ph idx="1"/>
          </p:nvPr>
        </p:nvSpPr>
        <p:spPr>
          <a:xfrm>
            <a:off x="0" y="1600200"/>
            <a:ext cx="12188825" cy="4763277"/>
          </a:xfrm>
        </p:spPr>
        <p:txBody>
          <a:bodyPr>
            <a:normAutofit/>
          </a:bodyPr>
          <a:lstStyle/>
          <a:p>
            <a:r>
              <a:rPr lang="en-GB" dirty="0"/>
              <a:t>To Understand the services provided by an operating system. </a:t>
            </a:r>
          </a:p>
          <a:p>
            <a:r>
              <a:rPr lang="en-GB" dirty="0"/>
              <a:t>1. To acquire the fundamental knowledge of the operating system architecture and its components</a:t>
            </a:r>
          </a:p>
          <a:p>
            <a:r>
              <a:rPr lang="en-GB" dirty="0"/>
              <a:t>2. To know the various operations performed by the operating system.</a:t>
            </a:r>
          </a:p>
          <a:p>
            <a:r>
              <a:rPr lang="en-GB" dirty="0"/>
              <a:t>3. The Operating System will identify at which Time the CPU will perform which Operation and in which Time the Memory is used by which Programs.</a:t>
            </a:r>
          </a:p>
          <a:p>
            <a:r>
              <a:rPr lang="en-GB" dirty="0"/>
              <a:t>4. Operating System Also Known as the Resource Manager Means Operating System will Manages all the Resources those are Attached to the System means all the Resource like Memory and Processor and all the Input output Devices those are Attached to the System</a:t>
            </a:r>
          </a:p>
          <a:p>
            <a:endParaRPr lang="en-IN" dirty="0"/>
          </a:p>
        </p:txBody>
      </p:sp>
    </p:spTree>
    <p:extLst>
      <p:ext uri="{BB962C8B-B14F-4D97-AF65-F5344CB8AC3E}">
        <p14:creationId xmlns:p14="http://schemas.microsoft.com/office/powerpoint/2010/main" val="36146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Scheduling Criteria</a:t>
            </a:r>
          </a:p>
        </p:txBody>
      </p:sp>
      <p:sp>
        <p:nvSpPr>
          <p:cNvPr id="3" name="Content Placeholder 2"/>
          <p:cNvSpPr>
            <a:spLocks noGrp="1"/>
          </p:cNvSpPr>
          <p:nvPr>
            <p:ph idx="1"/>
          </p:nvPr>
        </p:nvSpPr>
        <p:spPr>
          <a:xfrm>
            <a:off x="227012" y="1676400"/>
            <a:ext cx="11658600" cy="4343400"/>
          </a:xfrm>
        </p:spPr>
        <p:txBody>
          <a:bodyPr>
            <a:noAutofit/>
          </a:bodyPr>
          <a:lstStyle/>
          <a:p>
            <a:pPr algn="just">
              <a:lnSpc>
                <a:spcPct val="90000"/>
              </a:lnSpc>
              <a:spcBef>
                <a:spcPts val="1200"/>
              </a:spcBef>
            </a:pPr>
            <a:r>
              <a:rPr lang="en-US" sz="3200" dirty="0">
                <a:solidFill>
                  <a:srgbClr val="C00000"/>
                </a:solidFill>
              </a:rPr>
              <a:t>CPU utilization </a:t>
            </a:r>
            <a:r>
              <a:rPr lang="en-US" sz="3200" dirty="0">
                <a:solidFill>
                  <a:schemeClr val="tx2">
                    <a:lumMod val="75000"/>
                    <a:lumOff val="25000"/>
                  </a:schemeClr>
                </a:solidFill>
              </a:rPr>
              <a:t>– keep the CPU as busy as possible</a:t>
            </a:r>
          </a:p>
          <a:p>
            <a:pPr algn="just">
              <a:lnSpc>
                <a:spcPct val="90000"/>
              </a:lnSpc>
              <a:spcBef>
                <a:spcPts val="1200"/>
              </a:spcBef>
            </a:pPr>
            <a:r>
              <a:rPr lang="en-US" sz="3200" dirty="0">
                <a:solidFill>
                  <a:srgbClr val="C00000"/>
                </a:solidFill>
              </a:rPr>
              <a:t>Throughput</a:t>
            </a:r>
            <a:r>
              <a:rPr lang="en-US" sz="3000" dirty="0">
                <a:solidFill>
                  <a:schemeClr val="accent1">
                    <a:lumMod val="50000"/>
                  </a:schemeClr>
                </a:solidFill>
              </a:rPr>
              <a:t> </a:t>
            </a:r>
            <a:r>
              <a:rPr lang="en-US" sz="3200" dirty="0">
                <a:solidFill>
                  <a:schemeClr val="tx2">
                    <a:lumMod val="75000"/>
                    <a:lumOff val="25000"/>
                  </a:schemeClr>
                </a:solidFill>
              </a:rPr>
              <a:t>– no. of processes that complete their execution per time unit</a:t>
            </a:r>
          </a:p>
          <a:p>
            <a:pPr algn="just">
              <a:lnSpc>
                <a:spcPct val="90000"/>
              </a:lnSpc>
              <a:spcBef>
                <a:spcPts val="1200"/>
              </a:spcBef>
            </a:pPr>
            <a:r>
              <a:rPr lang="en-US" sz="3200" dirty="0">
                <a:solidFill>
                  <a:srgbClr val="C00000"/>
                </a:solidFill>
              </a:rPr>
              <a:t>Turnaround time </a:t>
            </a:r>
            <a:r>
              <a:rPr lang="en-US" sz="3200" dirty="0">
                <a:solidFill>
                  <a:schemeClr val="tx2">
                    <a:lumMod val="75000"/>
                    <a:lumOff val="25000"/>
                  </a:schemeClr>
                </a:solidFill>
              </a:rPr>
              <a:t>– amount of time to execute a particular process. Interval from the time of submission to the time of completion. </a:t>
            </a:r>
          </a:p>
          <a:p>
            <a:pPr algn="just">
              <a:lnSpc>
                <a:spcPct val="90000"/>
              </a:lnSpc>
              <a:spcBef>
                <a:spcPts val="1200"/>
              </a:spcBef>
            </a:pPr>
            <a:r>
              <a:rPr lang="en-US" sz="3200" dirty="0">
                <a:solidFill>
                  <a:srgbClr val="C00000"/>
                </a:solidFill>
              </a:rPr>
              <a:t>Waiting time </a:t>
            </a:r>
            <a:r>
              <a:rPr lang="en-US" sz="3200" dirty="0">
                <a:solidFill>
                  <a:schemeClr val="tx2">
                    <a:lumMod val="75000"/>
                    <a:lumOff val="25000"/>
                  </a:schemeClr>
                </a:solidFill>
              </a:rPr>
              <a:t>– amount of time a process spends waiting in the ready queue</a:t>
            </a:r>
          </a:p>
          <a:p>
            <a:pPr algn="just">
              <a:lnSpc>
                <a:spcPct val="90000"/>
              </a:lnSpc>
              <a:spcBef>
                <a:spcPts val="1200"/>
              </a:spcBef>
            </a:pPr>
            <a:r>
              <a:rPr lang="en-US" sz="3200" dirty="0">
                <a:solidFill>
                  <a:srgbClr val="C00000"/>
                </a:solidFill>
              </a:rPr>
              <a:t>Response time </a:t>
            </a:r>
            <a:r>
              <a:rPr lang="en-US" sz="3200" dirty="0">
                <a:solidFill>
                  <a:schemeClr val="tx2">
                    <a:lumMod val="75000"/>
                    <a:lumOff val="25000"/>
                  </a:schemeClr>
                </a:solidFill>
              </a:rPr>
              <a:t>– amount of time it takes from when a request was submitted until the first response is produced, not final output</a:t>
            </a:r>
          </a:p>
          <a:p>
            <a:pPr algn="just">
              <a:spcBef>
                <a:spcPts val="600"/>
              </a:spcBef>
            </a:pPr>
            <a:endParaRPr lang="en-US" sz="3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Process Scheduling Criteria</a:t>
            </a:r>
          </a:p>
        </p:txBody>
      </p:sp>
      <p:sp>
        <p:nvSpPr>
          <p:cNvPr id="3" name="Content Placeholder 2"/>
          <p:cNvSpPr>
            <a:spLocks noGrp="1"/>
          </p:cNvSpPr>
          <p:nvPr>
            <p:ph sz="half" idx="1"/>
          </p:nvPr>
        </p:nvSpPr>
        <p:spPr>
          <a:xfrm>
            <a:off x="303212" y="1905000"/>
            <a:ext cx="5635753" cy="4267200"/>
          </a:xfrm>
        </p:spPr>
        <p:txBody>
          <a:bodyPr>
            <a:noAutofit/>
          </a:bodyPr>
          <a:lstStyle/>
          <a:p>
            <a:pPr algn="just"/>
            <a:r>
              <a:rPr lang="en-US" sz="3200" dirty="0">
                <a:solidFill>
                  <a:srgbClr val="C00000"/>
                </a:solidFill>
              </a:rPr>
              <a:t>CPU Utilization </a:t>
            </a:r>
            <a:r>
              <a:rPr lang="en-US" sz="3200" dirty="0">
                <a:solidFill>
                  <a:schemeClr val="tx2">
                    <a:lumMod val="75000"/>
                    <a:lumOff val="25000"/>
                  </a:schemeClr>
                </a:solidFill>
              </a:rPr>
              <a:t>– Aim to keep CPU busy for 100 % of time</a:t>
            </a:r>
          </a:p>
          <a:p>
            <a:pPr algn="just"/>
            <a:r>
              <a:rPr lang="en-US" sz="3200" dirty="0">
                <a:solidFill>
                  <a:schemeClr val="tx2">
                    <a:lumMod val="75000"/>
                    <a:lumOff val="25000"/>
                  </a:schemeClr>
                </a:solidFill>
              </a:rPr>
              <a:t>Increased Throughput</a:t>
            </a:r>
          </a:p>
          <a:p>
            <a:pPr algn="just"/>
            <a:r>
              <a:rPr lang="en-US" sz="3200" dirty="0">
                <a:solidFill>
                  <a:schemeClr val="tx2">
                    <a:lumMod val="75000"/>
                    <a:lumOff val="25000"/>
                  </a:schemeClr>
                </a:solidFill>
              </a:rPr>
              <a:t>Minimize Turnaround time</a:t>
            </a:r>
          </a:p>
          <a:p>
            <a:pPr algn="just"/>
            <a:r>
              <a:rPr lang="en-US" sz="3200" dirty="0">
                <a:solidFill>
                  <a:schemeClr val="tx2">
                    <a:lumMod val="75000"/>
                    <a:lumOff val="25000"/>
                  </a:schemeClr>
                </a:solidFill>
              </a:rPr>
              <a:t>Minimize Waiting time</a:t>
            </a:r>
          </a:p>
          <a:p>
            <a:pPr algn="just"/>
            <a:r>
              <a:rPr lang="en-US" sz="3200" dirty="0">
                <a:solidFill>
                  <a:schemeClr val="tx2">
                    <a:lumMod val="75000"/>
                    <a:lumOff val="25000"/>
                  </a:schemeClr>
                </a:solidFill>
              </a:rPr>
              <a:t>Less Response time</a:t>
            </a:r>
          </a:p>
          <a:p>
            <a:pPr algn="just"/>
            <a:endParaRPr lang="en-US" sz="3000" dirty="0">
              <a:solidFill>
                <a:schemeClr val="accent1">
                  <a:lumMod val="50000"/>
                </a:schemeClr>
              </a:solidFill>
            </a:endParaRPr>
          </a:p>
        </p:txBody>
      </p:sp>
      <p:sp>
        <p:nvSpPr>
          <p:cNvPr id="4" name="Content Placeholder 3"/>
          <p:cNvSpPr>
            <a:spLocks noGrp="1"/>
          </p:cNvSpPr>
          <p:nvPr>
            <p:ph sz="half" idx="2"/>
          </p:nvPr>
        </p:nvSpPr>
        <p:spPr>
          <a:xfrm>
            <a:off x="6246812" y="2057400"/>
            <a:ext cx="5562600" cy="4267200"/>
          </a:xfrm>
        </p:spPr>
        <p:txBody>
          <a:bodyPr/>
          <a:lstStyle/>
          <a:p>
            <a:pPr algn="just"/>
            <a:r>
              <a:rPr lang="en-US" sz="3200" dirty="0">
                <a:solidFill>
                  <a:srgbClr val="C00000"/>
                </a:solidFill>
              </a:rPr>
              <a:t>Balanced Utilization </a:t>
            </a:r>
            <a:r>
              <a:rPr lang="en-US" sz="3200" dirty="0">
                <a:solidFill>
                  <a:schemeClr val="tx2">
                    <a:lumMod val="75000"/>
                    <a:lumOff val="25000"/>
                  </a:schemeClr>
                </a:solidFill>
              </a:rPr>
              <a:t>– All resources should be fully</a:t>
            </a:r>
            <a:r>
              <a:rPr lang="en-US" sz="3000" dirty="0">
                <a:solidFill>
                  <a:schemeClr val="accent1">
                    <a:lumMod val="50000"/>
                  </a:schemeClr>
                </a:solidFill>
              </a:rPr>
              <a:t> </a:t>
            </a:r>
            <a:r>
              <a:rPr lang="en-US" sz="3200" dirty="0">
                <a:solidFill>
                  <a:schemeClr val="tx2">
                    <a:lumMod val="75000"/>
                    <a:lumOff val="25000"/>
                  </a:schemeClr>
                </a:solidFill>
              </a:rPr>
              <a:t>utilized</a:t>
            </a:r>
          </a:p>
          <a:p>
            <a:pPr algn="just"/>
            <a:r>
              <a:rPr lang="en-US" sz="3200" dirty="0">
                <a:solidFill>
                  <a:srgbClr val="C00000"/>
                </a:solidFill>
              </a:rPr>
              <a:t>Fairness</a:t>
            </a:r>
            <a:r>
              <a:rPr lang="en-US" sz="3000" dirty="0">
                <a:solidFill>
                  <a:schemeClr val="accent1">
                    <a:lumMod val="50000"/>
                  </a:schemeClr>
                </a:solidFill>
              </a:rPr>
              <a:t> </a:t>
            </a:r>
            <a:r>
              <a:rPr lang="en-US" sz="3200" dirty="0">
                <a:solidFill>
                  <a:schemeClr val="tx2">
                    <a:lumMod val="75000"/>
                    <a:lumOff val="25000"/>
                  </a:schemeClr>
                </a:solidFill>
              </a:rPr>
              <a:t>– avoid starvation</a:t>
            </a:r>
          </a:p>
          <a:p>
            <a:pPr algn="just"/>
            <a:r>
              <a:rPr lang="en-US" sz="3200" dirty="0">
                <a:solidFill>
                  <a:srgbClr val="C00000"/>
                </a:solidFill>
              </a:rPr>
              <a:t>Priority</a:t>
            </a:r>
            <a:r>
              <a:rPr lang="en-US" sz="3000" dirty="0">
                <a:solidFill>
                  <a:schemeClr val="accent1">
                    <a:lumMod val="50000"/>
                  </a:schemeClr>
                </a:solidFill>
              </a:rPr>
              <a:t> </a:t>
            </a:r>
            <a:r>
              <a:rPr lang="en-US" sz="3200" dirty="0">
                <a:solidFill>
                  <a:schemeClr val="tx2">
                    <a:lumMod val="75000"/>
                    <a:lumOff val="25000"/>
                  </a:schemeClr>
                </a:solidFill>
              </a:rPr>
              <a:t>– preferential treatment for processes with higher priority</a:t>
            </a:r>
          </a:p>
          <a:p>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solidFill>
                  <a:schemeClr val="accent4">
                    <a:lumMod val="75000"/>
                  </a:schemeClr>
                </a:solidFill>
              </a:rPr>
              <a:t>Formula</a:t>
            </a:r>
          </a:p>
        </p:txBody>
      </p:sp>
      <p:sp>
        <p:nvSpPr>
          <p:cNvPr id="3" name="Content Placeholder 2"/>
          <p:cNvSpPr>
            <a:spLocks noGrp="1"/>
          </p:cNvSpPr>
          <p:nvPr>
            <p:ph idx="1"/>
          </p:nvPr>
        </p:nvSpPr>
        <p:spPr>
          <a:xfrm>
            <a:off x="303212" y="1905000"/>
            <a:ext cx="11582400" cy="1905000"/>
          </a:xfrm>
        </p:spPr>
        <p:txBody>
          <a:bodyPr>
            <a:noAutofit/>
          </a:bodyPr>
          <a:lstStyle/>
          <a:p>
            <a:pPr>
              <a:spcBef>
                <a:spcPts val="600"/>
              </a:spcBef>
            </a:pPr>
            <a:r>
              <a:rPr lang="en-US" sz="3200" dirty="0">
                <a:solidFill>
                  <a:srgbClr val="C00000"/>
                </a:solidFill>
              </a:rPr>
              <a:t>Actual waiting time </a:t>
            </a:r>
            <a:r>
              <a:rPr lang="en-US" sz="3200" dirty="0">
                <a:solidFill>
                  <a:schemeClr val="tx2">
                    <a:lumMod val="75000"/>
                    <a:lumOff val="25000"/>
                  </a:schemeClr>
                </a:solidFill>
              </a:rPr>
              <a:t>= Wait Time - Arrival time</a:t>
            </a:r>
          </a:p>
          <a:p>
            <a:pPr>
              <a:spcBef>
                <a:spcPts val="600"/>
              </a:spcBef>
            </a:pPr>
            <a:endParaRPr lang="en-US" sz="3000" b="1" dirty="0">
              <a:solidFill>
                <a:schemeClr val="accent1">
                  <a:lumMod val="50000"/>
                </a:schemeClr>
              </a:solidFill>
            </a:endParaRPr>
          </a:p>
          <a:p>
            <a:pPr>
              <a:spcBef>
                <a:spcPts val="600"/>
              </a:spcBef>
            </a:pPr>
            <a:r>
              <a:rPr lang="en-US" sz="3200" dirty="0">
                <a:solidFill>
                  <a:srgbClr val="C00000"/>
                </a:solidFill>
              </a:rPr>
              <a:t>Turnaround Time </a:t>
            </a:r>
            <a:r>
              <a:rPr lang="en-US" sz="3200" dirty="0">
                <a:solidFill>
                  <a:schemeClr val="tx2">
                    <a:lumMod val="75000"/>
                    <a:lumOff val="25000"/>
                  </a:schemeClr>
                </a:solidFill>
              </a:rPr>
              <a:t>= Process termination time – Process  Arrival time</a:t>
            </a:r>
          </a:p>
          <a:p>
            <a:endParaRPr lang="en-US" sz="3000" dirty="0">
              <a:solidFill>
                <a:schemeClr val="accent1">
                  <a:lumMod val="50000"/>
                </a:schemeClr>
              </a:solidFill>
            </a:endParaRPr>
          </a:p>
          <a:p>
            <a:endParaRPr lang="en-US" sz="2800" dirty="0">
              <a:solidFill>
                <a:schemeClr val="accent1">
                  <a:lumMod val="50000"/>
                </a:schemeClr>
              </a:solidFill>
            </a:endParaRPr>
          </a:p>
        </p:txBody>
      </p:sp>
      <p:cxnSp>
        <p:nvCxnSpPr>
          <p:cNvPr id="6" name="Straight Connector 5"/>
          <p:cNvCxnSpPr/>
          <p:nvPr/>
        </p:nvCxnSpPr>
        <p:spPr>
          <a:xfrm>
            <a:off x="2817812" y="4648200"/>
            <a:ext cx="6399133" cy="1588"/>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455612" y="4114800"/>
            <a:ext cx="11277600" cy="1055674"/>
          </a:xfrm>
          <a:prstGeom prst="rect">
            <a:avLst/>
          </a:prstGeom>
        </p:spPr>
        <p:txBody>
          <a:bodyPr wrap="square">
            <a:spAutoFit/>
          </a:bodyPr>
          <a:lstStyle/>
          <a:p>
            <a:pPr marL="274320" indent="-274320">
              <a:lnSpc>
                <a:spcPct val="90000"/>
              </a:lnSpc>
              <a:spcBef>
                <a:spcPts val="600"/>
              </a:spcBef>
              <a:buSzPct val="110000"/>
              <a:buFont typeface="Arial" pitchFamily="34" charset="0"/>
              <a:buChar char="▪"/>
            </a:pPr>
            <a:r>
              <a:rPr lang="en-US" sz="3200" dirty="0">
                <a:solidFill>
                  <a:srgbClr val="C00000"/>
                </a:solidFill>
              </a:rPr>
              <a:t>Throughput</a:t>
            </a:r>
            <a:r>
              <a:rPr lang="en-US" sz="3000" b="1" dirty="0">
                <a:solidFill>
                  <a:srgbClr val="C00000"/>
                </a:solidFill>
              </a:rPr>
              <a:t> </a:t>
            </a:r>
            <a:r>
              <a:rPr lang="en-US" sz="3200" dirty="0">
                <a:solidFill>
                  <a:schemeClr val="tx2">
                    <a:lumMod val="75000"/>
                    <a:lumOff val="25000"/>
                  </a:schemeClr>
                </a:solidFill>
              </a:rPr>
              <a:t>=  time to complete all the processes</a:t>
            </a:r>
          </a:p>
          <a:p>
            <a:pPr marL="274320" indent="-274320">
              <a:lnSpc>
                <a:spcPct val="90000"/>
              </a:lnSpc>
              <a:spcBef>
                <a:spcPts val="600"/>
              </a:spcBef>
              <a:buSzPct val="110000"/>
            </a:pPr>
            <a:r>
              <a:rPr lang="en-US" sz="3200" dirty="0">
                <a:solidFill>
                  <a:schemeClr val="tx2">
                    <a:lumMod val="75000"/>
                    <a:lumOff val="25000"/>
                  </a:schemeClr>
                </a:solidFill>
              </a:rPr>
              <a:t>                                                 no. of processes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89723"/>
            <a:ext cx="10668000" cy="1144556"/>
          </a:xfrm>
        </p:spPr>
        <p:txBody>
          <a:bodyPr>
            <a:normAutofit/>
          </a:bodyPr>
          <a:lstStyle/>
          <a:p>
            <a:pPr lvl="1" algn="l" rtl="0">
              <a:lnSpc>
                <a:spcPct val="90000"/>
              </a:lnSpc>
              <a:spcBef>
                <a:spcPct val="0"/>
              </a:spcBef>
            </a:pPr>
            <a:r>
              <a:rPr lang="en-US" sz="3600" kern="1200" dirty="0">
                <a:solidFill>
                  <a:schemeClr val="accent4">
                    <a:lumMod val="75000"/>
                  </a:schemeClr>
                </a:solidFill>
                <a:latin typeface="+mj-lt"/>
                <a:ea typeface="+mj-ea"/>
                <a:cs typeface="+mj-cs"/>
              </a:rPr>
              <a:t>First-Come, First-Served Scheduling (FCFS)</a:t>
            </a:r>
          </a:p>
        </p:txBody>
      </p:sp>
      <p:sp>
        <p:nvSpPr>
          <p:cNvPr id="3" name="Content Placeholder 2"/>
          <p:cNvSpPr>
            <a:spLocks noGrp="1"/>
          </p:cNvSpPr>
          <p:nvPr>
            <p:ph idx="1"/>
          </p:nvPr>
        </p:nvSpPr>
        <p:spPr>
          <a:xfrm>
            <a:off x="303212" y="1752600"/>
            <a:ext cx="11430000" cy="4876800"/>
          </a:xfrm>
        </p:spPr>
        <p:txBody>
          <a:bodyPr>
            <a:noAutofit/>
          </a:bodyPr>
          <a:lstStyle/>
          <a:p>
            <a:pPr algn="just">
              <a:lnSpc>
                <a:spcPct val="80000"/>
              </a:lnSpc>
            </a:pPr>
            <a:r>
              <a:rPr lang="en-US" sz="3200" dirty="0">
                <a:solidFill>
                  <a:srgbClr val="C00000"/>
                </a:solidFill>
              </a:rPr>
              <a:t>Allocates CPU in the order in which the process arrive.(Non-preemptive) </a:t>
            </a:r>
          </a:p>
          <a:p>
            <a:pPr algn="just"/>
            <a:r>
              <a:rPr lang="en-US" sz="3200" dirty="0">
                <a:solidFill>
                  <a:schemeClr val="tx2">
                    <a:lumMod val="75000"/>
                    <a:lumOff val="25000"/>
                  </a:schemeClr>
                </a:solidFill>
              </a:rPr>
              <a:t>Implementation is managed </a:t>
            </a:r>
            <a:r>
              <a:rPr lang="en-US" sz="3200" dirty="0">
                <a:solidFill>
                  <a:srgbClr val="C00000"/>
                </a:solidFill>
              </a:rPr>
              <a:t>with FIFO queue</a:t>
            </a:r>
            <a:r>
              <a:rPr lang="en-US" sz="3000" dirty="0">
                <a:solidFill>
                  <a:srgbClr val="C00000"/>
                </a:solidFill>
              </a:rPr>
              <a:t>.</a:t>
            </a:r>
          </a:p>
          <a:p>
            <a:pPr algn="just">
              <a:lnSpc>
                <a:spcPct val="80000"/>
              </a:lnSpc>
              <a:buNone/>
            </a:pPr>
            <a:endParaRPr lang="en-US" sz="3200" dirty="0">
              <a:solidFill>
                <a:srgbClr val="C00000"/>
              </a:solidFill>
            </a:endParaRPr>
          </a:p>
          <a:p>
            <a:pPr algn="just"/>
            <a:endParaRPr lang="en-US" sz="2800" dirty="0">
              <a:solidFill>
                <a:schemeClr val="accent1">
                  <a:lumMod val="50000"/>
                </a:schemeClr>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89723"/>
            <a:ext cx="10668000" cy="1144556"/>
          </a:xfrm>
        </p:spPr>
        <p:txBody>
          <a:bodyPr>
            <a:normAutofit/>
          </a:bodyPr>
          <a:lstStyle/>
          <a:p>
            <a:pPr lvl="1" algn="l" rtl="0">
              <a:lnSpc>
                <a:spcPct val="90000"/>
              </a:lnSpc>
              <a:spcBef>
                <a:spcPct val="0"/>
              </a:spcBef>
            </a:pPr>
            <a:r>
              <a:rPr lang="en-US" sz="3600" kern="1200" dirty="0">
                <a:solidFill>
                  <a:schemeClr val="accent4">
                    <a:lumMod val="75000"/>
                  </a:schemeClr>
                </a:solidFill>
                <a:latin typeface="+mj-lt"/>
                <a:ea typeface="+mj-ea"/>
                <a:cs typeface="+mj-cs"/>
              </a:rPr>
              <a:t>First-Come, First-Served Scheduling (FCFS)</a:t>
            </a:r>
          </a:p>
        </p:txBody>
      </p:sp>
      <p:sp>
        <p:nvSpPr>
          <p:cNvPr id="3" name="Content Placeholder 2"/>
          <p:cNvSpPr>
            <a:spLocks noGrp="1"/>
          </p:cNvSpPr>
          <p:nvPr>
            <p:ph idx="1"/>
          </p:nvPr>
        </p:nvSpPr>
        <p:spPr>
          <a:xfrm>
            <a:off x="303212" y="1752600"/>
            <a:ext cx="11582400" cy="4876800"/>
          </a:xfrm>
        </p:spPr>
        <p:txBody>
          <a:bodyPr>
            <a:noAutofit/>
          </a:bodyPr>
          <a:lstStyle/>
          <a:p>
            <a:pPr algn="just">
              <a:lnSpc>
                <a:spcPct val="80000"/>
              </a:lnSpc>
            </a:pPr>
            <a:r>
              <a:rPr lang="en-US" sz="3200" dirty="0">
                <a:solidFill>
                  <a:srgbClr val="C00000"/>
                </a:solidFill>
              </a:rPr>
              <a:t>Advantages :</a:t>
            </a:r>
          </a:p>
          <a:p>
            <a:pPr lvl="1" algn="just">
              <a:buClr>
                <a:schemeClr val="accent1">
                  <a:lumMod val="50000"/>
                </a:schemeClr>
              </a:buClr>
              <a:buFont typeface="Gill Sans MT" pitchFamily="34" charset="0"/>
              <a:buChar char="–"/>
            </a:pPr>
            <a:r>
              <a:rPr lang="en-US" sz="3000" dirty="0">
                <a:solidFill>
                  <a:schemeClr val="accent1">
                    <a:lumMod val="50000"/>
                  </a:schemeClr>
                </a:solidFill>
              </a:rPr>
              <a:t> </a:t>
            </a:r>
            <a:r>
              <a:rPr lang="en-US" sz="3200" dirty="0">
                <a:solidFill>
                  <a:schemeClr val="tx2">
                    <a:lumMod val="75000"/>
                    <a:lumOff val="25000"/>
                  </a:schemeClr>
                </a:solidFill>
              </a:rPr>
              <a:t>Simple to understand and code</a:t>
            </a:r>
          </a:p>
          <a:p>
            <a:pPr lvl="1" algn="just">
              <a:buClr>
                <a:schemeClr val="accent1">
                  <a:lumMod val="50000"/>
                </a:schemeClr>
              </a:buClr>
              <a:buFont typeface="Gill Sans MT" pitchFamily="34" charset="0"/>
              <a:buChar char="–"/>
            </a:pPr>
            <a:r>
              <a:rPr lang="en-US" sz="3200" dirty="0">
                <a:solidFill>
                  <a:schemeClr val="tx2">
                    <a:lumMod val="75000"/>
                    <a:lumOff val="25000"/>
                  </a:schemeClr>
                </a:solidFill>
              </a:rPr>
              <a:t> Suitable for batch systems</a:t>
            </a:r>
          </a:p>
          <a:p>
            <a:pPr algn="just">
              <a:lnSpc>
                <a:spcPct val="80000"/>
              </a:lnSpc>
            </a:pPr>
            <a:r>
              <a:rPr lang="en-US" sz="3000" dirty="0">
                <a:solidFill>
                  <a:schemeClr val="accent1">
                    <a:lumMod val="50000"/>
                  </a:schemeClr>
                </a:solidFill>
              </a:rPr>
              <a:t> </a:t>
            </a:r>
            <a:r>
              <a:rPr lang="en-US" sz="3200" dirty="0">
                <a:solidFill>
                  <a:srgbClr val="C00000"/>
                </a:solidFill>
              </a:rPr>
              <a:t>Disadvantages :</a:t>
            </a:r>
          </a:p>
          <a:p>
            <a:pPr lvl="1" algn="just">
              <a:buClr>
                <a:schemeClr val="accent1">
                  <a:lumMod val="50000"/>
                </a:schemeClr>
              </a:buClr>
              <a:buFont typeface="Gill Sans MT" pitchFamily="34" charset="0"/>
              <a:buChar char="–"/>
            </a:pPr>
            <a:r>
              <a:rPr lang="en-US" sz="3200" dirty="0">
                <a:solidFill>
                  <a:schemeClr val="tx2">
                    <a:lumMod val="75000"/>
                    <a:lumOff val="25000"/>
                  </a:schemeClr>
                </a:solidFill>
              </a:rPr>
              <a:t>Waiting time can be large if short request wait behind long one.</a:t>
            </a:r>
          </a:p>
          <a:p>
            <a:pPr lvl="1" algn="just">
              <a:buClr>
                <a:schemeClr val="accent1">
                  <a:lumMod val="50000"/>
                </a:schemeClr>
              </a:buClr>
              <a:buFont typeface="Gill Sans MT" pitchFamily="34" charset="0"/>
              <a:buChar char="–"/>
            </a:pPr>
            <a:r>
              <a:rPr lang="en-US" sz="3200" dirty="0">
                <a:solidFill>
                  <a:schemeClr val="tx2">
                    <a:lumMod val="75000"/>
                    <a:lumOff val="25000"/>
                  </a:schemeClr>
                </a:solidFill>
              </a:rPr>
              <a:t>A proper job mix is needed to achieve good result.</a:t>
            </a:r>
          </a:p>
          <a:p>
            <a:pPr lvl="1" algn="just">
              <a:buClr>
                <a:schemeClr val="accent1">
                  <a:lumMod val="50000"/>
                </a:schemeClr>
              </a:buClr>
              <a:buFont typeface="Gill Sans MT" pitchFamily="34" charset="0"/>
              <a:buChar char="–"/>
            </a:pPr>
            <a:r>
              <a:rPr lang="en-US" sz="3200" dirty="0">
                <a:solidFill>
                  <a:schemeClr val="tx2">
                    <a:lumMod val="75000"/>
                    <a:lumOff val="25000"/>
                  </a:schemeClr>
                </a:solidFill>
              </a:rPr>
              <a:t>Suffers from </a:t>
            </a:r>
            <a:r>
              <a:rPr lang="en-US" sz="3200" dirty="0">
                <a:solidFill>
                  <a:srgbClr val="C00000"/>
                </a:solidFill>
              </a:rPr>
              <a:t>Convoy effect </a:t>
            </a:r>
            <a:r>
              <a:rPr lang="en-US" sz="3200" dirty="0">
                <a:solidFill>
                  <a:schemeClr val="tx2">
                    <a:lumMod val="75000"/>
                    <a:lumOff val="25000"/>
                  </a:schemeClr>
                </a:solidFill>
              </a:rPr>
              <a:t>: All processes wait for one big process to free CPU. This results in lower CPU and device utilization.</a:t>
            </a:r>
          </a:p>
          <a:p>
            <a:pPr lvl="1" algn="just">
              <a:buClr>
                <a:schemeClr val="accent1">
                  <a:lumMod val="50000"/>
                </a:schemeClr>
              </a:buClr>
              <a:buFont typeface="Gill Sans MT" pitchFamily="34" charset="0"/>
              <a:buChar char="–"/>
            </a:pPr>
            <a:r>
              <a:rPr lang="en-US" sz="3200" dirty="0">
                <a:solidFill>
                  <a:schemeClr val="tx2">
                    <a:lumMod val="75000"/>
                    <a:lumOff val="25000"/>
                  </a:schemeClr>
                </a:solidFill>
              </a:rPr>
              <a:t>Not suitable for time sharing systems</a:t>
            </a:r>
          </a:p>
          <a:p>
            <a:pPr algn="just">
              <a:lnSpc>
                <a:spcPct val="80000"/>
              </a:lnSpc>
              <a:buNone/>
            </a:pPr>
            <a:endParaRPr lang="en-US" sz="2800" dirty="0">
              <a:solidFill>
                <a:schemeClr val="accent1">
                  <a:lumMod val="50000"/>
                </a:schemeClr>
              </a:solidFill>
            </a:endParaRPr>
          </a:p>
          <a:p>
            <a:pPr algn="just"/>
            <a:endParaRPr lang="en-US" sz="2800" dirty="0">
              <a:solidFill>
                <a:schemeClr val="accent1">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1" algn="l" rtl="0">
              <a:lnSpc>
                <a:spcPct val="90000"/>
              </a:lnSpc>
              <a:spcBef>
                <a:spcPct val="0"/>
              </a:spcBef>
            </a:pPr>
            <a:r>
              <a:rPr lang="en-US" sz="3600" kern="1200" dirty="0">
                <a:solidFill>
                  <a:schemeClr val="accent4">
                    <a:lumMod val="75000"/>
                  </a:schemeClr>
                </a:solidFill>
                <a:latin typeface="+mj-lt"/>
                <a:ea typeface="+mj-ea"/>
                <a:cs typeface="+mj-cs"/>
              </a:rPr>
              <a:t>First-Come, First-Served Scheduling </a:t>
            </a:r>
          </a:p>
        </p:txBody>
      </p:sp>
      <p:sp>
        <p:nvSpPr>
          <p:cNvPr id="3" name="Content Placeholder 2"/>
          <p:cNvSpPr>
            <a:spLocks noGrp="1"/>
          </p:cNvSpPr>
          <p:nvPr>
            <p:ph idx="1"/>
          </p:nvPr>
        </p:nvSpPr>
        <p:spPr>
          <a:xfrm>
            <a:off x="531812" y="1905000"/>
            <a:ext cx="11201400" cy="4267200"/>
          </a:xfrm>
        </p:spPr>
        <p:txBody>
          <a:bodyPr>
            <a:normAutofit/>
          </a:bodyPr>
          <a:lstStyle/>
          <a:p>
            <a:r>
              <a:rPr lang="en-US" sz="3200" dirty="0">
                <a:solidFill>
                  <a:schemeClr val="tx2">
                    <a:lumMod val="75000"/>
                    <a:lumOff val="25000"/>
                  </a:schemeClr>
                </a:solidFill>
              </a:rPr>
              <a:t>Consider the following set of processes that arrive at time 0 with length of CPU burst time(milliseconds).</a:t>
            </a:r>
          </a:p>
          <a:p>
            <a:endParaRPr lang="en-US" sz="3000" dirty="0">
              <a:solidFill>
                <a:schemeClr val="accent1">
                  <a:lumMod val="50000"/>
                </a:schemeClr>
              </a:solidFill>
            </a:endParaRPr>
          </a:p>
        </p:txBody>
      </p:sp>
      <p:sp>
        <p:nvSpPr>
          <p:cNvPr id="5" name="Rectangle 4"/>
          <p:cNvSpPr>
            <a:spLocks noChangeArrowheads="1"/>
          </p:cNvSpPr>
          <p:nvPr/>
        </p:nvSpPr>
        <p:spPr bwMode="auto">
          <a:xfrm>
            <a:off x="3351927" y="3276601"/>
            <a:ext cx="6094413" cy="2031325"/>
          </a:xfrm>
          <a:prstGeom prst="rect">
            <a:avLst/>
          </a:prstGeom>
          <a:noFill/>
          <a:ln w="9525">
            <a:noFill/>
            <a:miter lim="800000"/>
            <a:headEnd/>
            <a:tailEnd/>
          </a:ln>
        </p:spPr>
        <p:txBody>
          <a:bodyPr wrap="square">
            <a:spAutoFit/>
          </a:bodyPr>
          <a:lstStyle/>
          <a:p>
            <a:r>
              <a:rPr kumimoji="1" lang="en-US" sz="2800" dirty="0">
                <a:latin typeface="Times New Roman" pitchFamily="18" charset="0"/>
                <a:cs typeface="Times New Roman" pitchFamily="18" charset="0"/>
              </a:rPr>
              <a:t>       </a:t>
            </a:r>
            <a:r>
              <a:rPr lang="en-US" sz="3000" b="1" dirty="0">
                <a:solidFill>
                  <a:srgbClr val="C00000"/>
                </a:solidFill>
              </a:rPr>
              <a:t>Process        Burst Time	</a:t>
            </a:r>
          </a:p>
          <a:p>
            <a:r>
              <a:rPr lang="en-US" sz="3000" dirty="0">
                <a:solidFill>
                  <a:schemeClr val="accent1">
                    <a:lumMod val="50000"/>
                  </a:schemeClr>
                </a:solidFill>
              </a:rPr>
              <a:t>	</a:t>
            </a:r>
            <a:r>
              <a:rPr lang="en-US" sz="3200" dirty="0">
                <a:solidFill>
                  <a:schemeClr val="tx2">
                    <a:lumMod val="75000"/>
                    <a:lumOff val="25000"/>
                  </a:schemeClr>
                </a:solidFill>
              </a:rPr>
              <a:t>P1	             24</a:t>
            </a:r>
          </a:p>
          <a:p>
            <a:r>
              <a:rPr lang="en-US" sz="3200" dirty="0">
                <a:solidFill>
                  <a:schemeClr val="tx2">
                    <a:lumMod val="75000"/>
                    <a:lumOff val="25000"/>
                  </a:schemeClr>
                </a:solidFill>
              </a:rPr>
              <a:t>	P2 	              3</a:t>
            </a:r>
          </a:p>
          <a:p>
            <a:r>
              <a:rPr lang="en-US" sz="3200" dirty="0">
                <a:solidFill>
                  <a:schemeClr val="tx2">
                    <a:lumMod val="75000"/>
                    <a:lumOff val="25000"/>
                  </a:schemeClr>
                </a:solidFill>
              </a:rPr>
              <a:t>	P3	              3 </a:t>
            </a:r>
          </a:p>
        </p:txBody>
      </p:sp>
      <p:sp>
        <p:nvSpPr>
          <p:cNvPr id="6" name="Rectangle 5"/>
          <p:cNvSpPr/>
          <p:nvPr/>
        </p:nvSpPr>
        <p:spPr>
          <a:xfrm>
            <a:off x="507868" y="5638800"/>
            <a:ext cx="11274663" cy="584775"/>
          </a:xfrm>
          <a:prstGeom prst="rect">
            <a:avLst/>
          </a:prstGeom>
        </p:spPr>
        <p:txBody>
          <a:bodyPr wrap="square">
            <a:spAutoFit/>
          </a:bodyPr>
          <a:lstStyle/>
          <a:p>
            <a:r>
              <a:rPr lang="en-US" sz="3200" dirty="0">
                <a:solidFill>
                  <a:schemeClr val="tx2">
                    <a:lumMod val="75000"/>
                    <a:lumOff val="25000"/>
                  </a:schemeClr>
                </a:solidFill>
              </a:rPr>
              <a:t>Suppose that the processes arrive in the order: P1 , P2 , P3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304800"/>
            <a:ext cx="9144000" cy="1144556"/>
          </a:xfrm>
        </p:spPr>
        <p:txBody>
          <a:bodyPr/>
          <a:lstStyle/>
          <a:p>
            <a:r>
              <a:rPr lang="en-US" dirty="0">
                <a:solidFill>
                  <a:schemeClr val="accent4">
                    <a:lumMod val="75000"/>
                  </a:schemeClr>
                </a:solidFill>
              </a:rPr>
              <a:t>First-Come, First-Served Scheduling</a:t>
            </a:r>
            <a:endParaRPr lang="en-US" dirty="0"/>
          </a:p>
        </p:txBody>
      </p:sp>
      <p:sp>
        <p:nvSpPr>
          <p:cNvPr id="3" name="Content Placeholder 2"/>
          <p:cNvSpPr>
            <a:spLocks noGrp="1"/>
          </p:cNvSpPr>
          <p:nvPr>
            <p:ph idx="1"/>
          </p:nvPr>
        </p:nvSpPr>
        <p:spPr>
          <a:xfrm>
            <a:off x="379412" y="3276600"/>
            <a:ext cx="11353800" cy="3505200"/>
          </a:xfrm>
        </p:spPr>
        <p:txBody>
          <a:bodyPr>
            <a:normAutofit fontScale="92500" lnSpcReduction="20000"/>
          </a:bodyPr>
          <a:lstStyle/>
          <a:p>
            <a:pPr>
              <a:lnSpc>
                <a:spcPct val="90000"/>
              </a:lnSpc>
              <a:tabLst>
                <a:tab pos="4330700" algn="ctr"/>
                <a:tab pos="6621463" algn="ctr"/>
              </a:tabLst>
            </a:pPr>
            <a:r>
              <a:rPr lang="en-US" sz="3500" dirty="0">
                <a:solidFill>
                  <a:srgbClr val="C00000"/>
                </a:solidFill>
              </a:rPr>
              <a:t>Waiting time </a:t>
            </a:r>
            <a:r>
              <a:rPr lang="en-US" sz="3500" dirty="0">
                <a:solidFill>
                  <a:schemeClr val="tx2">
                    <a:lumMod val="75000"/>
                    <a:lumOff val="25000"/>
                  </a:schemeClr>
                </a:solidFill>
              </a:rPr>
              <a:t>for P1  = 0 ms; P2  = 24ms; P3 = 27ms</a:t>
            </a:r>
          </a:p>
          <a:p>
            <a:pPr>
              <a:lnSpc>
                <a:spcPct val="90000"/>
              </a:lnSpc>
              <a:tabLst>
                <a:tab pos="4330700" algn="ctr"/>
                <a:tab pos="6621463" algn="ctr"/>
              </a:tabLst>
            </a:pPr>
            <a:r>
              <a:rPr lang="en-US" sz="3500" dirty="0">
                <a:solidFill>
                  <a:schemeClr val="tx2">
                    <a:lumMod val="75000"/>
                    <a:lumOff val="25000"/>
                  </a:schemeClr>
                </a:solidFill>
              </a:rPr>
              <a:t>Average waiting time:  (0 + 24 + 27)/3 = 17ms</a:t>
            </a:r>
          </a:p>
          <a:p>
            <a:pPr>
              <a:lnSpc>
                <a:spcPct val="90000"/>
              </a:lnSpc>
              <a:tabLst>
                <a:tab pos="4330700" algn="ctr"/>
                <a:tab pos="6621463" algn="ctr"/>
              </a:tabLst>
            </a:pPr>
            <a:r>
              <a:rPr lang="en-US" sz="3500" dirty="0">
                <a:solidFill>
                  <a:srgbClr val="C00000"/>
                </a:solidFill>
              </a:rPr>
              <a:t>Turnaround Time </a:t>
            </a:r>
            <a:r>
              <a:rPr lang="en-US" sz="3500" dirty="0">
                <a:solidFill>
                  <a:schemeClr val="tx2">
                    <a:lumMod val="75000"/>
                    <a:lumOff val="25000"/>
                  </a:schemeClr>
                </a:solidFill>
              </a:rPr>
              <a:t>: P1 = (24-0) = 24ms, P2 = (27-0) = 27ms, </a:t>
            </a:r>
          </a:p>
          <a:p>
            <a:pPr>
              <a:lnSpc>
                <a:spcPct val="90000"/>
              </a:lnSpc>
              <a:buNone/>
              <a:tabLst>
                <a:tab pos="4330700" algn="ctr"/>
                <a:tab pos="6621463" algn="ctr"/>
              </a:tabLst>
            </a:pPr>
            <a:r>
              <a:rPr lang="en-US" sz="3500" dirty="0">
                <a:solidFill>
                  <a:schemeClr val="tx2">
                    <a:lumMod val="75000"/>
                    <a:lumOff val="25000"/>
                  </a:schemeClr>
                </a:solidFill>
              </a:rPr>
              <a:t>                                           P3 = (30-0) = 30 </a:t>
            </a:r>
            <a:r>
              <a:rPr lang="en-US" sz="3500" dirty="0" err="1">
                <a:solidFill>
                  <a:schemeClr val="tx2">
                    <a:lumMod val="75000"/>
                    <a:lumOff val="25000"/>
                  </a:schemeClr>
                </a:solidFill>
              </a:rPr>
              <a:t>ms.</a:t>
            </a:r>
            <a:endParaRPr lang="en-US" sz="3500" dirty="0">
              <a:solidFill>
                <a:schemeClr val="tx2">
                  <a:lumMod val="75000"/>
                  <a:lumOff val="25000"/>
                </a:schemeClr>
              </a:solidFill>
            </a:endParaRPr>
          </a:p>
          <a:p>
            <a:pPr>
              <a:lnSpc>
                <a:spcPct val="90000"/>
              </a:lnSpc>
              <a:tabLst>
                <a:tab pos="4330700" algn="ctr"/>
                <a:tab pos="6621463" algn="ctr"/>
              </a:tabLst>
            </a:pPr>
            <a:r>
              <a:rPr lang="en-US" sz="3500" dirty="0">
                <a:solidFill>
                  <a:schemeClr val="tx2">
                    <a:lumMod val="75000"/>
                    <a:lumOff val="25000"/>
                  </a:schemeClr>
                </a:solidFill>
              </a:rPr>
              <a:t>Avg. Turnaround Time = (24+27+30)/3 = 27ms</a:t>
            </a:r>
          </a:p>
          <a:p>
            <a:pPr>
              <a:lnSpc>
                <a:spcPct val="90000"/>
              </a:lnSpc>
              <a:tabLst>
                <a:tab pos="4330700" algn="ctr"/>
                <a:tab pos="6621463" algn="ctr"/>
              </a:tabLst>
            </a:pPr>
            <a:r>
              <a:rPr lang="en-US" sz="3500" dirty="0">
                <a:solidFill>
                  <a:srgbClr val="C00000"/>
                </a:solidFill>
              </a:rPr>
              <a:t>Throughput </a:t>
            </a:r>
            <a:r>
              <a:rPr lang="en-US" sz="3500" dirty="0">
                <a:solidFill>
                  <a:schemeClr val="tx2">
                    <a:lumMod val="75000"/>
                    <a:lumOff val="25000"/>
                  </a:schemeClr>
                </a:solidFill>
              </a:rPr>
              <a:t>= (30/3) = 10 time units per job</a:t>
            </a:r>
          </a:p>
        </p:txBody>
      </p:sp>
      <p:grpSp>
        <p:nvGrpSpPr>
          <p:cNvPr id="21" name="Group 20"/>
          <p:cNvGrpSpPr/>
          <p:nvPr/>
        </p:nvGrpSpPr>
        <p:grpSpPr>
          <a:xfrm>
            <a:off x="912812" y="1752600"/>
            <a:ext cx="11276013" cy="1447752"/>
            <a:chOff x="912812" y="1752600"/>
            <a:chExt cx="11276013" cy="1447752"/>
          </a:xfrm>
        </p:grpSpPr>
        <p:grpSp>
          <p:nvGrpSpPr>
            <p:cNvPr id="2" name="Group 19"/>
            <p:cNvGrpSpPr/>
            <p:nvPr/>
          </p:nvGrpSpPr>
          <p:grpSpPr>
            <a:xfrm>
              <a:off x="912812" y="1752600"/>
              <a:ext cx="8608141" cy="1447752"/>
              <a:chOff x="1066800" y="3276600"/>
              <a:chExt cx="6457787" cy="1447752"/>
            </a:xfrm>
          </p:grpSpPr>
          <p:sp>
            <p:nvSpPr>
              <p:cNvPr id="5" name="Rectangle 4"/>
              <p:cNvSpPr>
                <a:spLocks noChangeArrowheads="1"/>
              </p:cNvSpPr>
              <p:nvPr/>
            </p:nvSpPr>
            <p:spPr bwMode="auto">
              <a:xfrm>
                <a:off x="1203078" y="3276600"/>
                <a:ext cx="6268797" cy="81518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6" name="Text Box 5"/>
              <p:cNvSpPr txBox="1">
                <a:spLocks noChangeArrowheads="1"/>
              </p:cNvSpPr>
              <p:nvPr/>
            </p:nvSpPr>
            <p:spPr bwMode="auto">
              <a:xfrm>
                <a:off x="2828953" y="3437939"/>
                <a:ext cx="467277" cy="461665"/>
              </a:xfrm>
              <a:prstGeom prst="rect">
                <a:avLst/>
              </a:prstGeom>
              <a:noFill/>
              <a:ln w="9525">
                <a:noFill/>
                <a:miter lim="800000"/>
                <a:headEnd/>
                <a:tailEnd/>
              </a:ln>
            </p:spPr>
            <p:txBody>
              <a:bodyPr wrap="squar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7" name="Text Box 6"/>
              <p:cNvSpPr txBox="1">
                <a:spLocks noChangeArrowheads="1"/>
              </p:cNvSpPr>
              <p:nvPr/>
            </p:nvSpPr>
            <p:spPr bwMode="auto">
              <a:xfrm>
                <a:off x="54864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P2</a:t>
                </a:r>
              </a:p>
            </p:txBody>
          </p:sp>
          <p:sp>
            <p:nvSpPr>
              <p:cNvPr id="8" name="Text Box 7"/>
              <p:cNvSpPr txBox="1">
                <a:spLocks noChangeArrowheads="1"/>
              </p:cNvSpPr>
              <p:nvPr/>
            </p:nvSpPr>
            <p:spPr bwMode="auto">
              <a:xfrm>
                <a:off x="6735595" y="3437938"/>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P3</a:t>
                </a:r>
              </a:p>
            </p:txBody>
          </p:sp>
          <p:sp>
            <p:nvSpPr>
              <p:cNvPr id="9" name="Line 8"/>
              <p:cNvSpPr>
                <a:spLocks noChangeShapeType="1"/>
              </p:cNvSpPr>
              <p:nvPr/>
            </p:nvSpPr>
            <p:spPr bwMode="auto">
              <a:xfrm>
                <a:off x="1203078" y="4091784"/>
                <a:ext cx="0" cy="305694"/>
              </a:xfrm>
              <a:prstGeom prst="line">
                <a:avLst/>
              </a:prstGeom>
              <a:noFill/>
              <a:ln w="57150">
                <a:solidFill>
                  <a:srgbClr val="B70D5A"/>
                </a:solidFill>
                <a:round/>
                <a:headEnd/>
                <a:tailEnd/>
              </a:ln>
            </p:spPr>
            <p:txBody>
              <a:bodyPr wrap="none" anchor="ctr"/>
              <a:lstStyle/>
              <a:p>
                <a:endParaRPr lang="en-US"/>
              </a:p>
            </p:txBody>
          </p:sp>
          <p:sp>
            <p:nvSpPr>
              <p:cNvPr id="10" name="Line 9"/>
              <p:cNvSpPr>
                <a:spLocks noChangeShapeType="1"/>
              </p:cNvSpPr>
              <p:nvPr/>
            </p:nvSpPr>
            <p:spPr bwMode="auto">
              <a:xfrm>
                <a:off x="7412102" y="4091784"/>
                <a:ext cx="0" cy="305694"/>
              </a:xfrm>
              <a:prstGeom prst="line">
                <a:avLst/>
              </a:prstGeom>
              <a:noFill/>
              <a:ln w="57150">
                <a:solidFill>
                  <a:srgbClr val="B70D5A"/>
                </a:solidFill>
                <a:round/>
                <a:headEnd/>
                <a:tailEnd/>
              </a:ln>
            </p:spPr>
            <p:txBody>
              <a:bodyPr wrap="none" anchor="ctr"/>
              <a:lstStyle/>
              <a:p>
                <a:endParaRPr lang="en-US"/>
              </a:p>
            </p:txBody>
          </p:sp>
          <p:sp>
            <p:nvSpPr>
              <p:cNvPr id="11" name="Line 10"/>
              <p:cNvSpPr>
                <a:spLocks noChangeShapeType="1"/>
              </p:cNvSpPr>
              <p:nvPr/>
            </p:nvSpPr>
            <p:spPr bwMode="auto">
              <a:xfrm>
                <a:off x="5200572" y="3276600"/>
                <a:ext cx="0" cy="815184"/>
              </a:xfrm>
              <a:prstGeom prst="line">
                <a:avLst/>
              </a:prstGeom>
              <a:noFill/>
              <a:ln w="57150">
                <a:solidFill>
                  <a:schemeClr val="bg1"/>
                </a:solidFill>
                <a:round/>
                <a:headEnd/>
                <a:tailEnd/>
              </a:ln>
            </p:spPr>
            <p:txBody>
              <a:bodyPr wrap="none" anchor="ctr"/>
              <a:lstStyle/>
              <a:p>
                <a:endParaRPr lang="en-US"/>
              </a:p>
            </p:txBody>
          </p:sp>
          <p:sp>
            <p:nvSpPr>
              <p:cNvPr id="12" name="Line 11"/>
              <p:cNvSpPr>
                <a:spLocks noChangeShapeType="1"/>
              </p:cNvSpPr>
              <p:nvPr/>
            </p:nvSpPr>
            <p:spPr bwMode="auto">
              <a:xfrm>
                <a:off x="6290798" y="3276600"/>
                <a:ext cx="0" cy="815184"/>
              </a:xfrm>
              <a:prstGeom prst="line">
                <a:avLst/>
              </a:prstGeom>
              <a:noFill/>
              <a:ln w="57150">
                <a:solidFill>
                  <a:schemeClr val="bg1"/>
                </a:solidFill>
                <a:round/>
                <a:headEnd/>
                <a:tailEnd/>
              </a:ln>
            </p:spPr>
            <p:txBody>
              <a:bodyPr wrap="none" anchor="ctr"/>
              <a:lstStyle/>
              <a:p>
                <a:endParaRPr lang="en-US"/>
              </a:p>
            </p:txBody>
          </p:sp>
          <p:sp>
            <p:nvSpPr>
              <p:cNvPr id="13" name="Line 12"/>
              <p:cNvSpPr>
                <a:spLocks noChangeShapeType="1"/>
              </p:cNvSpPr>
              <p:nvPr/>
            </p:nvSpPr>
            <p:spPr bwMode="auto">
              <a:xfrm>
                <a:off x="5200572" y="4091784"/>
                <a:ext cx="0" cy="305694"/>
              </a:xfrm>
              <a:prstGeom prst="line">
                <a:avLst/>
              </a:prstGeom>
              <a:noFill/>
              <a:ln w="57150">
                <a:solidFill>
                  <a:srgbClr val="B70D5A"/>
                </a:solidFill>
                <a:round/>
                <a:headEnd/>
                <a:tailEnd/>
              </a:ln>
            </p:spPr>
            <p:txBody>
              <a:bodyPr wrap="none" anchor="ctr"/>
              <a:lstStyle/>
              <a:p>
                <a:endParaRPr lang="en-US"/>
              </a:p>
            </p:txBody>
          </p:sp>
          <p:sp>
            <p:nvSpPr>
              <p:cNvPr id="14" name="Line 13"/>
              <p:cNvSpPr>
                <a:spLocks noChangeShapeType="1"/>
              </p:cNvSpPr>
              <p:nvPr/>
            </p:nvSpPr>
            <p:spPr bwMode="auto">
              <a:xfrm>
                <a:off x="6290798" y="4091784"/>
                <a:ext cx="0" cy="305694"/>
              </a:xfrm>
              <a:prstGeom prst="line">
                <a:avLst/>
              </a:prstGeom>
              <a:noFill/>
              <a:ln w="57150">
                <a:solidFill>
                  <a:srgbClr val="B70D5A"/>
                </a:solidFill>
                <a:round/>
                <a:headEnd/>
                <a:tailEnd/>
              </a:ln>
            </p:spPr>
            <p:txBody>
              <a:bodyPr wrap="none" anchor="ctr"/>
              <a:lstStyle/>
              <a:p>
                <a:endParaRPr lang="en-US"/>
              </a:p>
            </p:txBody>
          </p:sp>
          <p:sp>
            <p:nvSpPr>
              <p:cNvPr id="15" name="Text Box 14"/>
              <p:cNvSpPr txBox="1">
                <a:spLocks noChangeArrowheads="1"/>
              </p:cNvSpPr>
              <p:nvPr/>
            </p:nvSpPr>
            <p:spPr bwMode="auto">
              <a:xfrm>
                <a:off x="5013190" y="435502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24</a:t>
                </a:r>
              </a:p>
            </p:txBody>
          </p:sp>
          <p:sp>
            <p:nvSpPr>
              <p:cNvPr id="16" name="Text Box 15"/>
              <p:cNvSpPr txBox="1">
                <a:spLocks noChangeArrowheads="1"/>
              </p:cNvSpPr>
              <p:nvPr/>
            </p:nvSpPr>
            <p:spPr bwMode="auto">
              <a:xfrm>
                <a:off x="6103415" y="435502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27</a:t>
                </a:r>
              </a:p>
            </p:txBody>
          </p:sp>
          <p:sp>
            <p:nvSpPr>
              <p:cNvPr id="17" name="Text Box 16"/>
              <p:cNvSpPr txBox="1">
                <a:spLocks noChangeArrowheads="1"/>
              </p:cNvSpPr>
              <p:nvPr/>
            </p:nvSpPr>
            <p:spPr bwMode="auto">
              <a:xfrm>
                <a:off x="7193641" y="435502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30</a:t>
                </a:r>
              </a:p>
            </p:txBody>
          </p:sp>
          <p:sp>
            <p:nvSpPr>
              <p:cNvPr id="18" name="Text Box 17"/>
              <p:cNvSpPr txBox="1">
                <a:spLocks noChangeArrowheads="1"/>
              </p:cNvSpPr>
              <p:nvPr/>
            </p:nvSpPr>
            <p:spPr bwMode="auto">
              <a:xfrm>
                <a:off x="1066800" y="435502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0</a:t>
                </a:r>
              </a:p>
            </p:txBody>
          </p:sp>
        </p:grpSp>
        <p:sp>
          <p:nvSpPr>
            <p:cNvPr id="19" name="TextBox 18"/>
            <p:cNvSpPr txBox="1"/>
            <p:nvPr/>
          </p:nvSpPr>
          <p:spPr>
            <a:xfrm>
              <a:off x="9675812" y="1828800"/>
              <a:ext cx="2513013" cy="830997"/>
            </a:xfrm>
            <a:prstGeom prst="rect">
              <a:avLst/>
            </a:prstGeom>
            <a:noFill/>
          </p:spPr>
          <p:txBody>
            <a:bodyPr wrap="square" rtlCol="0">
              <a:spAutoFit/>
            </a:bodyPr>
            <a:lstStyle/>
            <a:p>
              <a:r>
                <a:rPr lang="en-US" sz="2400" b="1" dirty="0">
                  <a:solidFill>
                    <a:srgbClr val="C00000"/>
                  </a:solidFill>
                </a:rPr>
                <a:t>Gantt Chart Schedule</a:t>
              </a:r>
            </a:p>
          </p:txBody>
        </p:sp>
      </p:grpSp>
      <p:sp>
        <p:nvSpPr>
          <p:cNvPr id="22" name="Rectangle 21"/>
          <p:cNvSpPr/>
          <p:nvPr/>
        </p:nvSpPr>
        <p:spPr>
          <a:xfrm>
            <a:off x="6018212" y="0"/>
            <a:ext cx="6400800" cy="1277273"/>
          </a:xfrm>
          <a:prstGeom prst="rect">
            <a:avLst/>
          </a:prstGeom>
        </p:spPr>
        <p:txBody>
          <a:bodyPr wrap="square">
            <a:spAutoFit/>
          </a:bodyPr>
          <a:lstStyle/>
          <a:p>
            <a:r>
              <a:rPr lang="en-US" b="1" dirty="0">
                <a:solidFill>
                  <a:srgbClr val="C00000"/>
                </a:solidFill>
              </a:rPr>
              <a:t>Actual waiting time </a:t>
            </a:r>
            <a:r>
              <a:rPr lang="en-US" b="1" dirty="0">
                <a:solidFill>
                  <a:schemeClr val="tx2">
                    <a:lumMod val="85000"/>
                    <a:lumOff val="15000"/>
                  </a:schemeClr>
                </a:solidFill>
              </a:rPr>
              <a:t>= Wait Time - Arrival time</a:t>
            </a:r>
          </a:p>
          <a:p>
            <a:r>
              <a:rPr lang="en-US" b="1" dirty="0">
                <a:solidFill>
                  <a:srgbClr val="C00000"/>
                </a:solidFill>
              </a:rPr>
              <a:t>Turnaround Time </a:t>
            </a:r>
            <a:r>
              <a:rPr lang="en-US" b="1" dirty="0">
                <a:solidFill>
                  <a:schemeClr val="tx2">
                    <a:lumMod val="85000"/>
                    <a:lumOff val="15000"/>
                  </a:schemeClr>
                </a:solidFill>
              </a:rPr>
              <a:t>= Process termination time – Arrival time</a:t>
            </a:r>
          </a:p>
          <a:p>
            <a:r>
              <a:rPr lang="en-US" b="1" dirty="0">
                <a:solidFill>
                  <a:srgbClr val="C00000"/>
                </a:solidFill>
              </a:rPr>
              <a:t>Throughput </a:t>
            </a:r>
            <a:r>
              <a:rPr lang="en-US" b="1" dirty="0">
                <a:solidFill>
                  <a:schemeClr val="tx2">
                    <a:lumMod val="85000"/>
                    <a:lumOff val="15000"/>
                  </a:schemeClr>
                </a:solidFill>
              </a:rPr>
              <a:t>=  time to complete all processes / no. of processes</a:t>
            </a:r>
          </a:p>
          <a:p>
            <a:pPr>
              <a:spcBef>
                <a:spcPts val="600"/>
              </a:spcBef>
            </a:pPr>
            <a:endParaRPr lang="en-US" b="1" dirty="0">
              <a:solidFill>
                <a:schemeClr val="tx2">
                  <a:lumMod val="85000"/>
                  <a:lumOff val="15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0" y="381000"/>
            <a:ext cx="9144000" cy="1144556"/>
          </a:xfrm>
        </p:spPr>
        <p:txBody>
          <a:bodyPr/>
          <a:lstStyle/>
          <a:p>
            <a:r>
              <a:rPr lang="en-US" dirty="0">
                <a:solidFill>
                  <a:schemeClr val="accent4">
                    <a:lumMod val="75000"/>
                  </a:schemeClr>
                </a:solidFill>
              </a:rPr>
              <a:t>First-Come, First-Served Scheduling</a:t>
            </a:r>
            <a:endParaRPr lang="en-US" dirty="0"/>
          </a:p>
        </p:txBody>
      </p:sp>
      <p:sp>
        <p:nvSpPr>
          <p:cNvPr id="3" name="Content Placeholder 2"/>
          <p:cNvSpPr>
            <a:spLocks noGrp="1"/>
          </p:cNvSpPr>
          <p:nvPr>
            <p:ph idx="1"/>
          </p:nvPr>
        </p:nvSpPr>
        <p:spPr>
          <a:xfrm>
            <a:off x="228600" y="3352800"/>
            <a:ext cx="11809412" cy="3505200"/>
          </a:xfrm>
        </p:spPr>
        <p:txBody>
          <a:bodyPr>
            <a:noAutofit/>
          </a:bodyPr>
          <a:lstStyle/>
          <a:p>
            <a:pPr>
              <a:spcBef>
                <a:spcPts val="1200"/>
              </a:spcBef>
              <a:tabLst>
                <a:tab pos="5214938" algn="ctr"/>
              </a:tabLst>
            </a:pPr>
            <a:r>
              <a:rPr lang="en-US" sz="3200" dirty="0">
                <a:solidFill>
                  <a:schemeClr val="tx2">
                    <a:lumMod val="75000"/>
                    <a:lumOff val="25000"/>
                  </a:schemeClr>
                </a:solidFill>
              </a:rPr>
              <a:t> </a:t>
            </a:r>
            <a:r>
              <a:rPr lang="en-US" sz="3200" dirty="0">
                <a:solidFill>
                  <a:srgbClr val="C00000"/>
                </a:solidFill>
              </a:rPr>
              <a:t>Waiting time </a:t>
            </a:r>
            <a:r>
              <a:rPr lang="en-US" sz="3200" dirty="0">
                <a:solidFill>
                  <a:schemeClr val="tx2">
                    <a:lumMod val="75000"/>
                    <a:lumOff val="25000"/>
                  </a:schemeClr>
                </a:solidFill>
              </a:rPr>
              <a:t>for P1 = 6 ms;    P2 = 0 ms;    P3 = 3 ms</a:t>
            </a:r>
          </a:p>
          <a:p>
            <a:pPr>
              <a:spcBef>
                <a:spcPts val="1200"/>
              </a:spcBef>
              <a:tabLst>
                <a:tab pos="5214938" algn="ctr"/>
              </a:tabLst>
            </a:pPr>
            <a:r>
              <a:rPr lang="en-US" sz="3200" dirty="0">
                <a:solidFill>
                  <a:srgbClr val="C00000"/>
                </a:solidFill>
              </a:rPr>
              <a:t>Avg. W. T</a:t>
            </a:r>
            <a:r>
              <a:rPr lang="en-US" sz="3200" dirty="0">
                <a:solidFill>
                  <a:schemeClr val="tx2">
                    <a:lumMod val="75000"/>
                    <a:lumOff val="25000"/>
                  </a:schemeClr>
                </a:solidFill>
              </a:rPr>
              <a:t>.:   (6 + 0 + 3)/3 =  3 ms</a:t>
            </a:r>
          </a:p>
          <a:p>
            <a:pPr>
              <a:spcBef>
                <a:spcPts val="1200"/>
              </a:spcBef>
              <a:tabLst>
                <a:tab pos="5214938" algn="ctr"/>
              </a:tabLst>
            </a:pPr>
            <a:r>
              <a:rPr lang="en-US" sz="3200" dirty="0">
                <a:solidFill>
                  <a:srgbClr val="C00000"/>
                </a:solidFill>
              </a:rPr>
              <a:t>Turnaround Time</a:t>
            </a:r>
            <a:r>
              <a:rPr lang="en-US" sz="3200" dirty="0">
                <a:solidFill>
                  <a:schemeClr val="tx2">
                    <a:lumMod val="75000"/>
                    <a:lumOff val="25000"/>
                  </a:schemeClr>
                </a:solidFill>
              </a:rPr>
              <a:t>:  P1 = 30 ms,    P2 = 3 ms ,    P3 = 6 ms</a:t>
            </a:r>
          </a:p>
          <a:p>
            <a:pPr>
              <a:spcBef>
                <a:spcPts val="1200"/>
              </a:spcBef>
              <a:tabLst>
                <a:tab pos="5214938" algn="ctr"/>
              </a:tabLst>
            </a:pPr>
            <a:r>
              <a:rPr lang="en-US" sz="3200" dirty="0">
                <a:solidFill>
                  <a:srgbClr val="C00000"/>
                </a:solidFill>
              </a:rPr>
              <a:t>Avg. T. T. </a:t>
            </a:r>
            <a:r>
              <a:rPr lang="en-US" sz="3200" dirty="0">
                <a:solidFill>
                  <a:schemeClr val="tx2">
                    <a:lumMod val="75000"/>
                    <a:lumOff val="25000"/>
                  </a:schemeClr>
                </a:solidFill>
              </a:rPr>
              <a:t>= (30+3+6)/3 =  13ms</a:t>
            </a:r>
          </a:p>
          <a:p>
            <a:pPr>
              <a:spcBef>
                <a:spcPts val="1200"/>
              </a:spcBef>
              <a:tabLst>
                <a:tab pos="5214938" algn="ctr"/>
              </a:tabLst>
            </a:pPr>
            <a:r>
              <a:rPr lang="en-US" sz="3200" dirty="0">
                <a:solidFill>
                  <a:schemeClr val="tx2">
                    <a:lumMod val="75000"/>
                    <a:lumOff val="25000"/>
                  </a:schemeClr>
                </a:solidFill>
              </a:rPr>
              <a:t>Much better than previous case</a:t>
            </a:r>
          </a:p>
          <a:p>
            <a:pPr>
              <a:spcBef>
                <a:spcPts val="1200"/>
              </a:spcBef>
              <a:tabLst>
                <a:tab pos="5214938" algn="ctr"/>
              </a:tabLst>
            </a:pPr>
            <a:r>
              <a:rPr lang="en-US" sz="3200" dirty="0">
                <a:solidFill>
                  <a:schemeClr val="tx2">
                    <a:lumMod val="75000"/>
                    <a:lumOff val="25000"/>
                  </a:schemeClr>
                </a:solidFill>
              </a:rPr>
              <a:t>Previous case </a:t>
            </a:r>
            <a:r>
              <a:rPr lang="en-US" sz="3200" dirty="0">
                <a:solidFill>
                  <a:srgbClr val="C00000"/>
                </a:solidFill>
              </a:rPr>
              <a:t>Convoy effect </a:t>
            </a:r>
            <a:r>
              <a:rPr lang="en-US" sz="3200" dirty="0">
                <a:solidFill>
                  <a:schemeClr val="tx2">
                    <a:lumMod val="75000"/>
                    <a:lumOff val="25000"/>
                  </a:schemeClr>
                </a:solidFill>
              </a:rPr>
              <a:t>- short process behind long process</a:t>
            </a:r>
          </a:p>
        </p:txBody>
      </p:sp>
      <p:grpSp>
        <p:nvGrpSpPr>
          <p:cNvPr id="2" name="Group 4"/>
          <p:cNvGrpSpPr/>
          <p:nvPr/>
        </p:nvGrpSpPr>
        <p:grpSpPr>
          <a:xfrm>
            <a:off x="760412" y="1752600"/>
            <a:ext cx="8608141" cy="1447752"/>
            <a:chOff x="1066800" y="3276600"/>
            <a:chExt cx="6457787" cy="1447752"/>
          </a:xfrm>
        </p:grpSpPr>
        <p:sp>
          <p:nvSpPr>
            <p:cNvPr id="6" name="Rectangle 5"/>
            <p:cNvSpPr>
              <a:spLocks noChangeArrowheads="1"/>
            </p:cNvSpPr>
            <p:nvPr/>
          </p:nvSpPr>
          <p:spPr bwMode="auto">
            <a:xfrm>
              <a:off x="1203078" y="3276600"/>
              <a:ext cx="6268797" cy="81518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7" name="Text Box 5"/>
            <p:cNvSpPr txBox="1">
              <a:spLocks noChangeArrowheads="1"/>
            </p:cNvSpPr>
            <p:nvPr/>
          </p:nvSpPr>
          <p:spPr bwMode="auto">
            <a:xfrm>
              <a:off x="16002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P2</a:t>
              </a:r>
            </a:p>
          </p:txBody>
        </p:sp>
        <p:sp>
          <p:nvSpPr>
            <p:cNvPr id="8" name="Text Box 6"/>
            <p:cNvSpPr txBox="1">
              <a:spLocks noChangeArrowheads="1"/>
            </p:cNvSpPr>
            <p:nvPr/>
          </p:nvSpPr>
          <p:spPr bwMode="auto">
            <a:xfrm>
              <a:off x="28956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P3</a:t>
              </a:r>
            </a:p>
          </p:txBody>
        </p:sp>
        <p:sp>
          <p:nvSpPr>
            <p:cNvPr id="9" name="Text Box 7"/>
            <p:cNvSpPr txBox="1">
              <a:spLocks noChangeArrowheads="1"/>
            </p:cNvSpPr>
            <p:nvPr/>
          </p:nvSpPr>
          <p:spPr bwMode="auto">
            <a:xfrm>
              <a:off x="50292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10" name="Line 8"/>
            <p:cNvSpPr>
              <a:spLocks noChangeShapeType="1"/>
            </p:cNvSpPr>
            <p:nvPr/>
          </p:nvSpPr>
          <p:spPr bwMode="auto">
            <a:xfrm>
              <a:off x="1203078" y="4091784"/>
              <a:ext cx="0" cy="305694"/>
            </a:xfrm>
            <a:prstGeom prst="line">
              <a:avLst/>
            </a:prstGeom>
            <a:noFill/>
            <a:ln w="57150">
              <a:solidFill>
                <a:srgbClr val="B70D5A"/>
              </a:solidFill>
              <a:round/>
              <a:headEnd/>
              <a:tailEnd/>
            </a:ln>
          </p:spPr>
          <p:txBody>
            <a:bodyPr wrap="none" anchor="ctr"/>
            <a:lstStyle/>
            <a:p>
              <a:endParaRPr lang="en-US"/>
            </a:p>
          </p:txBody>
        </p:sp>
        <p:sp>
          <p:nvSpPr>
            <p:cNvPr id="11" name="Line 9"/>
            <p:cNvSpPr>
              <a:spLocks noChangeShapeType="1"/>
            </p:cNvSpPr>
            <p:nvPr/>
          </p:nvSpPr>
          <p:spPr bwMode="auto">
            <a:xfrm>
              <a:off x="7471875" y="4091784"/>
              <a:ext cx="0" cy="305694"/>
            </a:xfrm>
            <a:prstGeom prst="line">
              <a:avLst/>
            </a:prstGeom>
            <a:noFill/>
            <a:ln w="57150">
              <a:solidFill>
                <a:srgbClr val="B70D5A"/>
              </a:solidFill>
              <a:round/>
              <a:headEnd/>
              <a:tailEnd/>
            </a:ln>
          </p:spPr>
          <p:txBody>
            <a:bodyPr wrap="none" anchor="ctr"/>
            <a:lstStyle/>
            <a:p>
              <a:endParaRPr lang="en-US"/>
            </a:p>
          </p:txBody>
        </p:sp>
        <p:sp>
          <p:nvSpPr>
            <p:cNvPr id="12" name="Line 10"/>
            <p:cNvSpPr>
              <a:spLocks noChangeShapeType="1"/>
            </p:cNvSpPr>
            <p:nvPr/>
          </p:nvSpPr>
          <p:spPr bwMode="auto">
            <a:xfrm>
              <a:off x="2514600" y="3276600"/>
              <a:ext cx="0" cy="815184"/>
            </a:xfrm>
            <a:prstGeom prst="line">
              <a:avLst/>
            </a:prstGeom>
            <a:noFill/>
            <a:ln w="57150">
              <a:solidFill>
                <a:schemeClr val="bg1"/>
              </a:solidFill>
              <a:round/>
              <a:headEnd/>
              <a:tailEnd/>
            </a:ln>
          </p:spPr>
          <p:txBody>
            <a:bodyPr wrap="none" anchor="ctr"/>
            <a:lstStyle/>
            <a:p>
              <a:endParaRPr lang="en-US"/>
            </a:p>
          </p:txBody>
        </p:sp>
        <p:sp>
          <p:nvSpPr>
            <p:cNvPr id="13" name="Line 11"/>
            <p:cNvSpPr>
              <a:spLocks noChangeShapeType="1"/>
            </p:cNvSpPr>
            <p:nvPr/>
          </p:nvSpPr>
          <p:spPr bwMode="auto">
            <a:xfrm>
              <a:off x="3657600" y="3276600"/>
              <a:ext cx="0" cy="815184"/>
            </a:xfrm>
            <a:prstGeom prst="line">
              <a:avLst/>
            </a:prstGeom>
            <a:noFill/>
            <a:ln w="57150">
              <a:solidFill>
                <a:schemeClr val="bg1"/>
              </a:solidFill>
              <a:round/>
              <a:headEnd/>
              <a:tailEnd/>
            </a:ln>
          </p:spPr>
          <p:txBody>
            <a:bodyPr wrap="none" anchor="ctr"/>
            <a:lstStyle/>
            <a:p>
              <a:endParaRPr lang="en-US"/>
            </a:p>
          </p:txBody>
        </p:sp>
        <p:sp>
          <p:nvSpPr>
            <p:cNvPr id="14" name="Line 12"/>
            <p:cNvSpPr>
              <a:spLocks noChangeShapeType="1"/>
            </p:cNvSpPr>
            <p:nvPr/>
          </p:nvSpPr>
          <p:spPr bwMode="auto">
            <a:xfrm>
              <a:off x="2514600" y="4114800"/>
              <a:ext cx="0" cy="305694"/>
            </a:xfrm>
            <a:prstGeom prst="line">
              <a:avLst/>
            </a:prstGeom>
            <a:noFill/>
            <a:ln w="57150">
              <a:solidFill>
                <a:srgbClr val="B70D5A"/>
              </a:solidFill>
              <a:round/>
              <a:headEnd/>
              <a:tailEnd/>
            </a:ln>
          </p:spPr>
          <p:txBody>
            <a:bodyPr wrap="none" anchor="ctr"/>
            <a:lstStyle/>
            <a:p>
              <a:endParaRPr lang="en-US"/>
            </a:p>
          </p:txBody>
        </p:sp>
        <p:sp>
          <p:nvSpPr>
            <p:cNvPr id="15" name="Line 13"/>
            <p:cNvSpPr>
              <a:spLocks noChangeShapeType="1"/>
            </p:cNvSpPr>
            <p:nvPr/>
          </p:nvSpPr>
          <p:spPr bwMode="auto">
            <a:xfrm>
              <a:off x="3657600" y="4113906"/>
              <a:ext cx="0" cy="305694"/>
            </a:xfrm>
            <a:prstGeom prst="line">
              <a:avLst/>
            </a:prstGeom>
            <a:noFill/>
            <a:ln w="57150">
              <a:solidFill>
                <a:srgbClr val="B70D5A"/>
              </a:solidFill>
              <a:round/>
              <a:headEnd/>
              <a:tailEnd/>
            </a:ln>
          </p:spPr>
          <p:txBody>
            <a:bodyPr wrap="none" anchor="ctr"/>
            <a:lstStyle/>
            <a:p>
              <a:endParaRPr lang="en-US"/>
            </a:p>
          </p:txBody>
        </p:sp>
        <p:sp>
          <p:nvSpPr>
            <p:cNvPr id="16" name="Text Box 14"/>
            <p:cNvSpPr txBox="1">
              <a:spLocks noChangeArrowheads="1"/>
            </p:cNvSpPr>
            <p:nvPr/>
          </p:nvSpPr>
          <p:spPr bwMode="auto">
            <a:xfrm>
              <a:off x="2362200" y="43434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3</a:t>
              </a:r>
            </a:p>
          </p:txBody>
        </p:sp>
        <p:sp>
          <p:nvSpPr>
            <p:cNvPr id="17" name="Text Box 15"/>
            <p:cNvSpPr txBox="1">
              <a:spLocks noChangeArrowheads="1"/>
            </p:cNvSpPr>
            <p:nvPr/>
          </p:nvSpPr>
          <p:spPr bwMode="auto">
            <a:xfrm>
              <a:off x="3505200" y="43434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6</a:t>
              </a:r>
            </a:p>
          </p:txBody>
        </p:sp>
        <p:sp>
          <p:nvSpPr>
            <p:cNvPr id="18" name="Text Box 16"/>
            <p:cNvSpPr txBox="1">
              <a:spLocks noChangeArrowheads="1"/>
            </p:cNvSpPr>
            <p:nvPr/>
          </p:nvSpPr>
          <p:spPr bwMode="auto">
            <a:xfrm>
              <a:off x="7193641" y="435502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30</a:t>
              </a:r>
            </a:p>
          </p:txBody>
        </p:sp>
        <p:sp>
          <p:nvSpPr>
            <p:cNvPr id="19" name="Text Box 17"/>
            <p:cNvSpPr txBox="1">
              <a:spLocks noChangeArrowheads="1"/>
            </p:cNvSpPr>
            <p:nvPr/>
          </p:nvSpPr>
          <p:spPr bwMode="auto">
            <a:xfrm>
              <a:off x="1066800" y="435502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0</a:t>
              </a:r>
            </a:p>
          </p:txBody>
        </p:sp>
      </p:grpSp>
      <p:sp>
        <p:nvSpPr>
          <p:cNvPr id="20" name="Rectangle 19"/>
          <p:cNvSpPr/>
          <p:nvPr/>
        </p:nvSpPr>
        <p:spPr>
          <a:xfrm>
            <a:off x="9523412" y="1600200"/>
            <a:ext cx="2665413" cy="2339102"/>
          </a:xfrm>
          <a:prstGeom prst="rect">
            <a:avLst/>
          </a:prstGeom>
        </p:spPr>
        <p:txBody>
          <a:bodyPr wrap="square">
            <a:spAutoFit/>
          </a:bodyPr>
          <a:lstStyle/>
          <a:p>
            <a:r>
              <a:rPr lang="en-US" sz="3200" dirty="0">
                <a:solidFill>
                  <a:srgbClr val="C00000"/>
                </a:solidFill>
              </a:rPr>
              <a:t>Suppose processes arrive in order: P2, P3, P1 </a:t>
            </a:r>
            <a:br>
              <a:rPr lang="en-US" dirty="0">
                <a:solidFill>
                  <a:schemeClr val="accent1">
                    <a:lumMod val="50000"/>
                  </a:schemeClr>
                </a:solidFill>
              </a:rPr>
            </a:br>
            <a:endParaRPr lang="en-US" dirty="0"/>
          </a:p>
        </p:txBody>
      </p:sp>
      <p:sp>
        <p:nvSpPr>
          <p:cNvPr id="22" name="Rectangle 21"/>
          <p:cNvSpPr/>
          <p:nvPr/>
        </p:nvSpPr>
        <p:spPr>
          <a:xfrm>
            <a:off x="5788025" y="0"/>
            <a:ext cx="6400800" cy="1277273"/>
          </a:xfrm>
          <a:prstGeom prst="rect">
            <a:avLst/>
          </a:prstGeom>
        </p:spPr>
        <p:txBody>
          <a:bodyPr wrap="square">
            <a:spAutoFit/>
          </a:bodyPr>
          <a:lstStyle/>
          <a:p>
            <a:r>
              <a:rPr lang="en-US" b="1" dirty="0">
                <a:solidFill>
                  <a:srgbClr val="C00000"/>
                </a:solidFill>
              </a:rPr>
              <a:t>Actual waiting time </a:t>
            </a:r>
            <a:r>
              <a:rPr lang="en-US" b="1" dirty="0">
                <a:solidFill>
                  <a:schemeClr val="tx2">
                    <a:lumMod val="85000"/>
                    <a:lumOff val="15000"/>
                  </a:schemeClr>
                </a:solidFill>
              </a:rPr>
              <a:t>= Wait Time - Arrival time</a:t>
            </a:r>
          </a:p>
          <a:p>
            <a:r>
              <a:rPr lang="en-US" b="1" dirty="0">
                <a:solidFill>
                  <a:srgbClr val="C00000"/>
                </a:solidFill>
              </a:rPr>
              <a:t>Turnaround Time </a:t>
            </a:r>
            <a:r>
              <a:rPr lang="en-US" b="1" dirty="0">
                <a:solidFill>
                  <a:schemeClr val="tx2">
                    <a:lumMod val="85000"/>
                    <a:lumOff val="15000"/>
                  </a:schemeClr>
                </a:solidFill>
              </a:rPr>
              <a:t>= Process termination time – Arrival time</a:t>
            </a:r>
          </a:p>
          <a:p>
            <a:r>
              <a:rPr lang="en-US" b="1" dirty="0">
                <a:solidFill>
                  <a:srgbClr val="C00000"/>
                </a:solidFill>
              </a:rPr>
              <a:t>Throughput </a:t>
            </a:r>
            <a:r>
              <a:rPr lang="en-US" b="1" dirty="0">
                <a:solidFill>
                  <a:schemeClr val="tx2">
                    <a:lumMod val="85000"/>
                    <a:lumOff val="15000"/>
                  </a:schemeClr>
                </a:solidFill>
              </a:rPr>
              <a:t>=  time to complete all processes / no. of processes</a:t>
            </a:r>
          </a:p>
          <a:p>
            <a:pPr>
              <a:spcBef>
                <a:spcPts val="600"/>
              </a:spcBef>
            </a:pPr>
            <a:endParaRPr lang="en-US" b="1" dirty="0">
              <a:solidFill>
                <a:schemeClr val="accent1">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First-Come, First-Served Scheduling</a:t>
            </a:r>
          </a:p>
        </p:txBody>
      </p:sp>
      <p:graphicFrame>
        <p:nvGraphicFramePr>
          <p:cNvPr id="4" name="Content Placeholder 3"/>
          <p:cNvGraphicFramePr>
            <a:graphicFrameLocks noGrp="1"/>
          </p:cNvGraphicFramePr>
          <p:nvPr>
            <p:ph idx="1"/>
          </p:nvPr>
        </p:nvGraphicFramePr>
        <p:xfrm>
          <a:off x="608012" y="2133600"/>
          <a:ext cx="7543800" cy="289560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r>
                        <a:rPr lang="en-US" sz="3200" dirty="0">
                          <a:solidFill>
                            <a:srgbClr val="C00000"/>
                          </a:solidFill>
                        </a:rPr>
                        <a:t>Processes</a:t>
                      </a:r>
                    </a:p>
                  </a:txBody>
                  <a:tcPr/>
                </a:tc>
                <a:tc>
                  <a:txBody>
                    <a:bodyPr/>
                    <a:lstStyle/>
                    <a:p>
                      <a:r>
                        <a:rPr lang="en-US" sz="3200" dirty="0">
                          <a:solidFill>
                            <a:srgbClr val="C00000"/>
                          </a:solidFill>
                        </a:rPr>
                        <a:t>Arrival time</a:t>
                      </a:r>
                    </a:p>
                  </a:txBody>
                  <a:tcPr/>
                </a:tc>
                <a:tc>
                  <a:txBody>
                    <a:bodyPr/>
                    <a:lstStyle/>
                    <a:p>
                      <a:r>
                        <a:rPr lang="en-US" sz="3200" dirty="0">
                          <a:solidFill>
                            <a:srgbClr val="C00000"/>
                          </a:solidFill>
                        </a:rPr>
                        <a:t>Burst Time</a:t>
                      </a:r>
                    </a:p>
                  </a:txBody>
                  <a:tcPr/>
                </a:tc>
                <a:extLst>
                  <a:ext uri="{0D108BD9-81ED-4DB2-BD59-A6C34878D82A}">
                    <a16:rowId xmlns:a16="http://schemas.microsoft.com/office/drawing/2014/main" val="10000"/>
                  </a:ext>
                </a:extLst>
              </a:tr>
              <a:tr h="457200">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0</a:t>
                      </a:r>
                    </a:p>
                  </a:txBody>
                  <a:tcPr/>
                </a:tc>
                <a:tc>
                  <a:txBody>
                    <a:bodyPr/>
                    <a:lstStyle/>
                    <a:p>
                      <a:r>
                        <a:rPr lang="en-US" sz="3200" kern="1200" dirty="0">
                          <a:solidFill>
                            <a:schemeClr val="tx2">
                              <a:lumMod val="75000"/>
                              <a:lumOff val="25000"/>
                            </a:schemeClr>
                          </a:solidFill>
                          <a:latin typeface="+mn-lt"/>
                          <a:ea typeface="+mn-ea"/>
                          <a:cs typeface="+mn-cs"/>
                        </a:rPr>
                        <a:t>8</a:t>
                      </a:r>
                    </a:p>
                  </a:txBody>
                  <a:tcPr/>
                </a:tc>
                <a:extLst>
                  <a:ext uri="{0D108BD9-81ED-4DB2-BD59-A6C34878D82A}">
                    <a16:rowId xmlns:a16="http://schemas.microsoft.com/office/drawing/2014/main" val="10001"/>
                  </a:ext>
                </a:extLst>
              </a:tr>
              <a:tr h="457200">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0</a:t>
                      </a:r>
                    </a:p>
                  </a:txBody>
                  <a:tcPr/>
                </a:tc>
                <a:tc>
                  <a:txBody>
                    <a:bodyPr/>
                    <a:lstStyle/>
                    <a:p>
                      <a:r>
                        <a:rPr lang="en-US" sz="3200" kern="1200" dirty="0">
                          <a:solidFill>
                            <a:schemeClr val="tx2">
                              <a:lumMod val="75000"/>
                              <a:lumOff val="25000"/>
                            </a:schemeClr>
                          </a:solidFill>
                          <a:latin typeface="+mn-lt"/>
                          <a:ea typeface="+mn-ea"/>
                          <a:cs typeface="+mn-cs"/>
                        </a:rPr>
                        <a:t>4</a:t>
                      </a:r>
                    </a:p>
                  </a:txBody>
                  <a:tcPr/>
                </a:tc>
                <a:extLst>
                  <a:ext uri="{0D108BD9-81ED-4DB2-BD59-A6C34878D82A}">
                    <a16:rowId xmlns:a16="http://schemas.microsoft.com/office/drawing/2014/main" val="10002"/>
                  </a:ext>
                </a:extLst>
              </a:tr>
              <a:tr h="457200">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1</a:t>
                      </a:r>
                    </a:p>
                  </a:txBody>
                  <a:tcPr/>
                </a:tc>
                <a:tc>
                  <a:txBody>
                    <a:bodyPr/>
                    <a:lstStyle/>
                    <a:p>
                      <a:r>
                        <a:rPr lang="en-US" sz="3200" kern="1200" dirty="0">
                          <a:solidFill>
                            <a:schemeClr val="tx2">
                              <a:lumMod val="75000"/>
                              <a:lumOff val="25000"/>
                            </a:schemeClr>
                          </a:solidFill>
                          <a:latin typeface="+mn-lt"/>
                          <a:ea typeface="+mn-ea"/>
                          <a:cs typeface="+mn-cs"/>
                        </a:rPr>
                        <a:t>6</a:t>
                      </a:r>
                    </a:p>
                  </a:txBody>
                  <a:tcPr/>
                </a:tc>
                <a:extLst>
                  <a:ext uri="{0D108BD9-81ED-4DB2-BD59-A6C34878D82A}">
                    <a16:rowId xmlns:a16="http://schemas.microsoft.com/office/drawing/2014/main" val="10003"/>
                  </a:ext>
                </a:extLst>
              </a:tr>
              <a:tr h="457200">
                <a:tc>
                  <a:txBody>
                    <a:bodyPr/>
                    <a:lstStyle/>
                    <a:p>
                      <a:r>
                        <a:rPr lang="en-US" sz="3200" kern="1200" dirty="0">
                          <a:solidFill>
                            <a:schemeClr val="tx2">
                              <a:lumMod val="75000"/>
                              <a:lumOff val="25000"/>
                            </a:schemeClr>
                          </a:solidFill>
                          <a:latin typeface="+mn-lt"/>
                          <a:ea typeface="+mn-ea"/>
                          <a:cs typeface="+mn-cs"/>
                        </a:rPr>
                        <a:t>D</a:t>
                      </a:r>
                    </a:p>
                  </a:txBody>
                  <a:tcPr/>
                </a:tc>
                <a:tc>
                  <a:txBody>
                    <a:bodyPr/>
                    <a:lstStyle/>
                    <a:p>
                      <a:r>
                        <a:rPr lang="en-US" sz="3200" kern="1200" dirty="0">
                          <a:solidFill>
                            <a:schemeClr val="tx2">
                              <a:lumMod val="75000"/>
                              <a:lumOff val="25000"/>
                            </a:schemeClr>
                          </a:solidFill>
                          <a:latin typeface="+mn-lt"/>
                          <a:ea typeface="+mn-ea"/>
                          <a:cs typeface="+mn-cs"/>
                        </a:rPr>
                        <a:t>2</a:t>
                      </a:r>
                    </a:p>
                  </a:txBody>
                  <a:tcPr/>
                </a:tc>
                <a:tc>
                  <a:txBody>
                    <a:bodyPr/>
                    <a:lstStyle/>
                    <a:p>
                      <a:r>
                        <a:rPr lang="en-US" sz="3200" kern="1200" dirty="0">
                          <a:solidFill>
                            <a:schemeClr val="tx2">
                              <a:lumMod val="75000"/>
                              <a:lumOff val="25000"/>
                            </a:schemeClr>
                          </a:solidFill>
                          <a:latin typeface="+mn-lt"/>
                          <a:ea typeface="+mn-ea"/>
                          <a:cs typeface="+mn-cs"/>
                        </a:rPr>
                        <a:t>1</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8304212" y="3581400"/>
            <a:ext cx="3048000" cy="584775"/>
          </a:xfrm>
          <a:prstGeom prst="rect">
            <a:avLst/>
          </a:prstGeom>
          <a:noFill/>
        </p:spPr>
        <p:txBody>
          <a:bodyPr wrap="square" rtlCol="0">
            <a:spAutoFit/>
          </a:bodyPr>
          <a:lstStyle/>
          <a:p>
            <a:r>
              <a:rPr lang="en-US" sz="3200" dirty="0">
                <a:solidFill>
                  <a:srgbClr val="C00000"/>
                </a:solidFill>
              </a:rPr>
              <a:t>Quantum  =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304800"/>
            <a:ext cx="9144000" cy="1144556"/>
          </a:xfrm>
        </p:spPr>
        <p:txBody>
          <a:bodyPr/>
          <a:lstStyle/>
          <a:p>
            <a:r>
              <a:rPr lang="en-US" dirty="0">
                <a:solidFill>
                  <a:schemeClr val="accent4">
                    <a:lumMod val="75000"/>
                  </a:schemeClr>
                </a:solidFill>
              </a:rPr>
              <a:t>First-Come, First-Served Scheduling</a:t>
            </a:r>
            <a:endParaRPr lang="en-US" dirty="0"/>
          </a:p>
        </p:txBody>
      </p:sp>
      <p:sp>
        <p:nvSpPr>
          <p:cNvPr id="3" name="Content Placeholder 2"/>
          <p:cNvSpPr>
            <a:spLocks noGrp="1"/>
          </p:cNvSpPr>
          <p:nvPr>
            <p:ph idx="1"/>
          </p:nvPr>
        </p:nvSpPr>
        <p:spPr>
          <a:xfrm>
            <a:off x="227012" y="3581400"/>
            <a:ext cx="11734800" cy="3505200"/>
          </a:xfrm>
        </p:spPr>
        <p:txBody>
          <a:bodyPr>
            <a:normAutofit/>
          </a:bodyPr>
          <a:lstStyle/>
          <a:p>
            <a:pPr>
              <a:lnSpc>
                <a:spcPct val="90000"/>
              </a:lnSpc>
              <a:tabLst>
                <a:tab pos="4330700" algn="ctr"/>
                <a:tab pos="6621463" algn="ctr"/>
              </a:tabLst>
            </a:pPr>
            <a:r>
              <a:rPr lang="en-US" sz="3200" dirty="0">
                <a:solidFill>
                  <a:srgbClr val="C00000"/>
                </a:solidFill>
              </a:rPr>
              <a:t>Waiting time </a:t>
            </a:r>
            <a:r>
              <a:rPr lang="en-US" sz="3200" dirty="0">
                <a:solidFill>
                  <a:schemeClr val="tx2">
                    <a:lumMod val="75000"/>
                    <a:lumOff val="25000"/>
                  </a:schemeClr>
                </a:solidFill>
              </a:rPr>
              <a:t>for   A = 0 ms; B  = 8 ms; C = (12-1) = 11ms; D = (18-2)= 16ms</a:t>
            </a:r>
          </a:p>
          <a:p>
            <a:pPr>
              <a:lnSpc>
                <a:spcPct val="90000"/>
              </a:lnSpc>
              <a:tabLst>
                <a:tab pos="4330700" algn="ctr"/>
                <a:tab pos="6621463" algn="ctr"/>
              </a:tabLst>
            </a:pPr>
            <a:r>
              <a:rPr lang="en-US" sz="3200" dirty="0">
                <a:solidFill>
                  <a:srgbClr val="C00000"/>
                </a:solidFill>
              </a:rPr>
              <a:t>Turnaround Time </a:t>
            </a:r>
            <a:r>
              <a:rPr lang="en-US" sz="3200" dirty="0">
                <a:solidFill>
                  <a:schemeClr val="tx2">
                    <a:lumMod val="75000"/>
                    <a:lumOff val="25000"/>
                  </a:schemeClr>
                </a:solidFill>
              </a:rPr>
              <a:t>: A = (8-0) = 8ms, B = (12-0) = 12ms, </a:t>
            </a:r>
          </a:p>
          <a:p>
            <a:pPr>
              <a:buNone/>
              <a:tabLst>
                <a:tab pos="4330700" algn="ctr"/>
                <a:tab pos="6621463" algn="ctr"/>
              </a:tabLst>
            </a:pPr>
            <a:r>
              <a:rPr lang="en-US" sz="3200" dirty="0">
                <a:solidFill>
                  <a:schemeClr val="tx2">
                    <a:lumMod val="75000"/>
                    <a:lumOff val="25000"/>
                  </a:schemeClr>
                </a:solidFill>
              </a:rPr>
              <a:t>                                           C = (18-1) = 17 ms, D = (19-2) = 17ms.</a:t>
            </a:r>
          </a:p>
          <a:p>
            <a:pPr>
              <a:tabLst>
                <a:tab pos="4330700" algn="ctr"/>
                <a:tab pos="6621463" algn="ctr"/>
              </a:tabLst>
            </a:pPr>
            <a:r>
              <a:rPr lang="en-US" sz="3200" dirty="0">
                <a:solidFill>
                  <a:srgbClr val="C00000"/>
                </a:solidFill>
              </a:rPr>
              <a:t>Throughput</a:t>
            </a:r>
            <a:r>
              <a:rPr lang="en-US" sz="3000" dirty="0">
                <a:solidFill>
                  <a:schemeClr val="accent1">
                    <a:lumMod val="50000"/>
                  </a:schemeClr>
                </a:solidFill>
              </a:rPr>
              <a:t> </a:t>
            </a:r>
            <a:r>
              <a:rPr lang="en-US" sz="3200" dirty="0">
                <a:solidFill>
                  <a:schemeClr val="tx2">
                    <a:lumMod val="75000"/>
                    <a:lumOff val="25000"/>
                  </a:schemeClr>
                </a:solidFill>
              </a:rPr>
              <a:t>= 19/4 time units per job</a:t>
            </a:r>
          </a:p>
        </p:txBody>
      </p:sp>
      <p:graphicFrame>
        <p:nvGraphicFramePr>
          <p:cNvPr id="24" name="Content Placeholder 3"/>
          <p:cNvGraphicFramePr>
            <a:graphicFrameLocks/>
          </p:cNvGraphicFramePr>
          <p:nvPr>
            <p:extLst>
              <p:ext uri="{D42A27DB-BD31-4B8C-83A1-F6EECF244321}">
                <p14:modId xmlns:p14="http://schemas.microsoft.com/office/powerpoint/2010/main" val="1464491201"/>
              </p:ext>
            </p:extLst>
          </p:nvPr>
        </p:nvGraphicFramePr>
        <p:xfrm>
          <a:off x="9429677" y="770358"/>
          <a:ext cx="2741613" cy="2103120"/>
        </p:xfrm>
        <a:graphic>
          <a:graphicData uri="http://schemas.openxmlformats.org/drawingml/2006/table">
            <a:tbl>
              <a:tblPr firstRow="1" bandRow="1">
                <a:tableStyleId>{5940675A-B579-460E-94D1-54222C63F5DA}</a:tableStyleId>
              </a:tblPr>
              <a:tblGrid>
                <a:gridCol w="894004">
                  <a:extLst>
                    <a:ext uri="{9D8B030D-6E8A-4147-A177-3AD203B41FA5}">
                      <a16:colId xmlns:a16="http://schemas.microsoft.com/office/drawing/2014/main" val="20000"/>
                    </a:ext>
                  </a:extLst>
                </a:gridCol>
                <a:gridCol w="699956">
                  <a:extLst>
                    <a:ext uri="{9D8B030D-6E8A-4147-A177-3AD203B41FA5}">
                      <a16:colId xmlns:a16="http://schemas.microsoft.com/office/drawing/2014/main" val="20001"/>
                    </a:ext>
                  </a:extLst>
                </a:gridCol>
                <a:gridCol w="1147653">
                  <a:extLst>
                    <a:ext uri="{9D8B030D-6E8A-4147-A177-3AD203B41FA5}">
                      <a16:colId xmlns:a16="http://schemas.microsoft.com/office/drawing/2014/main" val="20002"/>
                    </a:ext>
                  </a:extLst>
                </a:gridCol>
              </a:tblGrid>
              <a:tr h="182880">
                <a:tc>
                  <a:txBody>
                    <a:bodyPr/>
                    <a:lstStyle/>
                    <a:p>
                      <a:r>
                        <a:rPr lang="en-US" sz="1800" b="1" kern="1200" dirty="0">
                          <a:solidFill>
                            <a:srgbClr val="C00000"/>
                          </a:solidFill>
                          <a:latin typeface="+mn-lt"/>
                          <a:ea typeface="+mn-ea"/>
                          <a:cs typeface="+mn-cs"/>
                        </a:rPr>
                        <a:t>Processes</a:t>
                      </a:r>
                    </a:p>
                  </a:txBody>
                  <a:tcPr/>
                </a:tc>
                <a:tc>
                  <a:txBody>
                    <a:bodyPr/>
                    <a:lstStyle/>
                    <a:p>
                      <a:r>
                        <a:rPr lang="en-US" sz="1800" b="1" kern="1200" dirty="0">
                          <a:solidFill>
                            <a:srgbClr val="C00000"/>
                          </a:solidFill>
                          <a:latin typeface="+mn-lt"/>
                          <a:ea typeface="+mn-ea"/>
                          <a:cs typeface="+mn-cs"/>
                        </a:rPr>
                        <a:t>Arrival</a:t>
                      </a:r>
                    </a:p>
                  </a:txBody>
                  <a:tcPr/>
                </a:tc>
                <a:tc>
                  <a:txBody>
                    <a:bodyPr/>
                    <a:lstStyle/>
                    <a:p>
                      <a:r>
                        <a:rPr lang="en-US" sz="1800" b="1" kern="1200" dirty="0">
                          <a:solidFill>
                            <a:srgbClr val="C00000"/>
                          </a:solidFill>
                          <a:latin typeface="+mn-lt"/>
                          <a:ea typeface="+mn-ea"/>
                          <a:cs typeface="+mn-cs"/>
                        </a:rPr>
                        <a:t>Burst Time</a:t>
                      </a:r>
                    </a:p>
                  </a:txBody>
                  <a:tcPr/>
                </a:tc>
                <a:extLst>
                  <a:ext uri="{0D108BD9-81ED-4DB2-BD59-A6C34878D82A}">
                    <a16:rowId xmlns:a16="http://schemas.microsoft.com/office/drawing/2014/main" val="10000"/>
                  </a:ext>
                </a:extLst>
              </a:tr>
              <a:tr h="182880">
                <a:tc>
                  <a:txBody>
                    <a:bodyPr/>
                    <a:lstStyle/>
                    <a:p>
                      <a:r>
                        <a:rPr lang="en-US" sz="1800" b="1" kern="1200" dirty="0">
                          <a:solidFill>
                            <a:schemeClr val="tx2">
                              <a:lumMod val="85000"/>
                              <a:lumOff val="15000"/>
                            </a:schemeClr>
                          </a:solidFill>
                          <a:latin typeface="+mn-lt"/>
                          <a:ea typeface="+mn-ea"/>
                          <a:cs typeface="+mn-cs"/>
                        </a:rPr>
                        <a:t>A</a:t>
                      </a:r>
                    </a:p>
                  </a:txBody>
                  <a:tcPr/>
                </a:tc>
                <a:tc>
                  <a:txBody>
                    <a:bodyPr/>
                    <a:lstStyle/>
                    <a:p>
                      <a:r>
                        <a:rPr lang="en-US" sz="1800" b="1" kern="1200" dirty="0">
                          <a:solidFill>
                            <a:schemeClr val="tx2">
                              <a:lumMod val="85000"/>
                              <a:lumOff val="15000"/>
                            </a:schemeClr>
                          </a:solidFill>
                          <a:latin typeface="+mn-lt"/>
                          <a:ea typeface="+mn-ea"/>
                          <a:cs typeface="+mn-cs"/>
                        </a:rPr>
                        <a:t>0</a:t>
                      </a:r>
                    </a:p>
                  </a:txBody>
                  <a:tcPr/>
                </a:tc>
                <a:tc>
                  <a:txBody>
                    <a:bodyPr/>
                    <a:lstStyle/>
                    <a:p>
                      <a:r>
                        <a:rPr lang="en-US" sz="1800" b="1" kern="1200" dirty="0">
                          <a:solidFill>
                            <a:schemeClr val="tx2">
                              <a:lumMod val="85000"/>
                              <a:lumOff val="15000"/>
                            </a:schemeClr>
                          </a:solidFill>
                          <a:latin typeface="+mn-lt"/>
                          <a:ea typeface="+mn-ea"/>
                          <a:cs typeface="+mn-cs"/>
                        </a:rPr>
                        <a:t>8</a:t>
                      </a:r>
                    </a:p>
                  </a:txBody>
                  <a:tcPr/>
                </a:tc>
                <a:extLst>
                  <a:ext uri="{0D108BD9-81ED-4DB2-BD59-A6C34878D82A}">
                    <a16:rowId xmlns:a16="http://schemas.microsoft.com/office/drawing/2014/main" val="10001"/>
                  </a:ext>
                </a:extLst>
              </a:tr>
              <a:tr h="182880">
                <a:tc>
                  <a:txBody>
                    <a:bodyPr/>
                    <a:lstStyle/>
                    <a:p>
                      <a:r>
                        <a:rPr lang="en-US" sz="1800" b="1" kern="1200" dirty="0">
                          <a:solidFill>
                            <a:schemeClr val="tx2">
                              <a:lumMod val="85000"/>
                              <a:lumOff val="15000"/>
                            </a:schemeClr>
                          </a:solidFill>
                          <a:latin typeface="+mn-lt"/>
                          <a:ea typeface="+mn-ea"/>
                          <a:cs typeface="+mn-cs"/>
                        </a:rPr>
                        <a:t>B</a:t>
                      </a:r>
                    </a:p>
                  </a:txBody>
                  <a:tcPr/>
                </a:tc>
                <a:tc>
                  <a:txBody>
                    <a:bodyPr/>
                    <a:lstStyle/>
                    <a:p>
                      <a:r>
                        <a:rPr lang="en-US" sz="1800" b="1" kern="1200" dirty="0">
                          <a:solidFill>
                            <a:schemeClr val="tx2">
                              <a:lumMod val="85000"/>
                              <a:lumOff val="15000"/>
                            </a:schemeClr>
                          </a:solidFill>
                          <a:latin typeface="+mn-lt"/>
                          <a:ea typeface="+mn-ea"/>
                          <a:cs typeface="+mn-cs"/>
                        </a:rPr>
                        <a:t>0</a:t>
                      </a:r>
                    </a:p>
                  </a:txBody>
                  <a:tcPr/>
                </a:tc>
                <a:tc>
                  <a:txBody>
                    <a:bodyPr/>
                    <a:lstStyle/>
                    <a:p>
                      <a:r>
                        <a:rPr lang="en-US" sz="1800" b="1" kern="1200" dirty="0">
                          <a:solidFill>
                            <a:schemeClr val="tx2">
                              <a:lumMod val="85000"/>
                              <a:lumOff val="15000"/>
                            </a:schemeClr>
                          </a:solidFill>
                          <a:latin typeface="+mn-lt"/>
                          <a:ea typeface="+mn-ea"/>
                          <a:cs typeface="+mn-cs"/>
                        </a:rPr>
                        <a:t>4</a:t>
                      </a:r>
                    </a:p>
                  </a:txBody>
                  <a:tcPr/>
                </a:tc>
                <a:extLst>
                  <a:ext uri="{0D108BD9-81ED-4DB2-BD59-A6C34878D82A}">
                    <a16:rowId xmlns:a16="http://schemas.microsoft.com/office/drawing/2014/main" val="10002"/>
                  </a:ext>
                </a:extLst>
              </a:tr>
              <a:tr h="182880">
                <a:tc>
                  <a:txBody>
                    <a:bodyPr/>
                    <a:lstStyle/>
                    <a:p>
                      <a:r>
                        <a:rPr lang="en-US" sz="1800" b="1" kern="1200" dirty="0">
                          <a:solidFill>
                            <a:schemeClr val="tx2">
                              <a:lumMod val="85000"/>
                              <a:lumOff val="15000"/>
                            </a:schemeClr>
                          </a:solidFill>
                          <a:latin typeface="+mn-lt"/>
                          <a:ea typeface="+mn-ea"/>
                          <a:cs typeface="+mn-cs"/>
                        </a:rPr>
                        <a:t>C</a:t>
                      </a:r>
                    </a:p>
                  </a:txBody>
                  <a:tcPr/>
                </a:tc>
                <a:tc>
                  <a:txBody>
                    <a:bodyPr/>
                    <a:lstStyle/>
                    <a:p>
                      <a:r>
                        <a:rPr lang="en-US" sz="1800" b="1" kern="1200" dirty="0">
                          <a:solidFill>
                            <a:schemeClr val="tx2">
                              <a:lumMod val="85000"/>
                              <a:lumOff val="15000"/>
                            </a:schemeClr>
                          </a:solidFill>
                          <a:latin typeface="+mn-lt"/>
                          <a:ea typeface="+mn-ea"/>
                          <a:cs typeface="+mn-cs"/>
                        </a:rPr>
                        <a:t>1</a:t>
                      </a:r>
                    </a:p>
                  </a:txBody>
                  <a:tcPr/>
                </a:tc>
                <a:tc>
                  <a:txBody>
                    <a:bodyPr/>
                    <a:lstStyle/>
                    <a:p>
                      <a:r>
                        <a:rPr lang="en-US" sz="1800" b="1" kern="1200" dirty="0">
                          <a:solidFill>
                            <a:schemeClr val="tx2">
                              <a:lumMod val="85000"/>
                              <a:lumOff val="15000"/>
                            </a:schemeClr>
                          </a:solidFill>
                          <a:latin typeface="+mn-lt"/>
                          <a:ea typeface="+mn-ea"/>
                          <a:cs typeface="+mn-cs"/>
                        </a:rPr>
                        <a:t>6</a:t>
                      </a:r>
                    </a:p>
                  </a:txBody>
                  <a:tcPr/>
                </a:tc>
                <a:extLst>
                  <a:ext uri="{0D108BD9-81ED-4DB2-BD59-A6C34878D82A}">
                    <a16:rowId xmlns:a16="http://schemas.microsoft.com/office/drawing/2014/main" val="10003"/>
                  </a:ext>
                </a:extLst>
              </a:tr>
              <a:tr h="182880">
                <a:tc>
                  <a:txBody>
                    <a:bodyPr/>
                    <a:lstStyle/>
                    <a:p>
                      <a:r>
                        <a:rPr lang="en-US" sz="1800" b="1" kern="1200" dirty="0">
                          <a:solidFill>
                            <a:schemeClr val="tx2">
                              <a:lumMod val="85000"/>
                              <a:lumOff val="15000"/>
                            </a:schemeClr>
                          </a:solidFill>
                          <a:latin typeface="+mn-lt"/>
                          <a:ea typeface="+mn-ea"/>
                          <a:cs typeface="+mn-cs"/>
                        </a:rPr>
                        <a:t>D</a:t>
                      </a:r>
                    </a:p>
                  </a:txBody>
                  <a:tcPr/>
                </a:tc>
                <a:tc>
                  <a:txBody>
                    <a:bodyPr/>
                    <a:lstStyle/>
                    <a:p>
                      <a:r>
                        <a:rPr lang="en-US" sz="1800" b="1" kern="1200" dirty="0">
                          <a:solidFill>
                            <a:schemeClr val="tx2">
                              <a:lumMod val="85000"/>
                              <a:lumOff val="15000"/>
                            </a:schemeClr>
                          </a:solidFill>
                          <a:latin typeface="+mn-lt"/>
                          <a:ea typeface="+mn-ea"/>
                          <a:cs typeface="+mn-cs"/>
                        </a:rPr>
                        <a:t>2</a:t>
                      </a:r>
                    </a:p>
                  </a:txBody>
                  <a:tcPr/>
                </a:tc>
                <a:tc>
                  <a:txBody>
                    <a:bodyPr/>
                    <a:lstStyle/>
                    <a:p>
                      <a:r>
                        <a:rPr lang="en-US" sz="1800" b="1" kern="1200" dirty="0">
                          <a:solidFill>
                            <a:schemeClr val="tx2">
                              <a:lumMod val="85000"/>
                              <a:lumOff val="15000"/>
                            </a:schemeClr>
                          </a:solidFill>
                          <a:latin typeface="+mn-lt"/>
                          <a:ea typeface="+mn-ea"/>
                          <a:cs typeface="+mn-cs"/>
                        </a:rPr>
                        <a:t>1</a:t>
                      </a:r>
                    </a:p>
                  </a:txBody>
                  <a:tcPr/>
                </a:tc>
                <a:extLst>
                  <a:ext uri="{0D108BD9-81ED-4DB2-BD59-A6C34878D82A}">
                    <a16:rowId xmlns:a16="http://schemas.microsoft.com/office/drawing/2014/main" val="10004"/>
                  </a:ext>
                </a:extLst>
              </a:tr>
            </a:tbl>
          </a:graphicData>
        </a:graphic>
      </p:graphicFrame>
      <p:grpSp>
        <p:nvGrpSpPr>
          <p:cNvPr id="28" name="Group 27"/>
          <p:cNvGrpSpPr/>
          <p:nvPr/>
        </p:nvGrpSpPr>
        <p:grpSpPr>
          <a:xfrm>
            <a:off x="760412" y="1752600"/>
            <a:ext cx="8686800" cy="1524000"/>
            <a:chOff x="760412" y="1752600"/>
            <a:chExt cx="8686800" cy="1524000"/>
          </a:xfrm>
        </p:grpSpPr>
        <p:sp>
          <p:nvSpPr>
            <p:cNvPr id="7" name="Rectangle 6"/>
            <p:cNvSpPr>
              <a:spLocks noChangeArrowheads="1"/>
            </p:cNvSpPr>
            <p:nvPr/>
          </p:nvSpPr>
          <p:spPr bwMode="auto">
            <a:xfrm>
              <a:off x="942069" y="1752600"/>
              <a:ext cx="8356220" cy="815184"/>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8" name="Text Box 5"/>
            <p:cNvSpPr txBox="1">
              <a:spLocks noChangeArrowheads="1"/>
            </p:cNvSpPr>
            <p:nvPr/>
          </p:nvSpPr>
          <p:spPr bwMode="auto">
            <a:xfrm>
              <a:off x="1471427" y="1905000"/>
              <a:ext cx="407485"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A</a:t>
              </a:r>
            </a:p>
          </p:txBody>
        </p:sp>
        <p:sp>
          <p:nvSpPr>
            <p:cNvPr id="9" name="Text Box 6"/>
            <p:cNvSpPr txBox="1">
              <a:spLocks noChangeArrowheads="1"/>
            </p:cNvSpPr>
            <p:nvPr/>
          </p:nvSpPr>
          <p:spPr bwMode="auto">
            <a:xfrm>
              <a:off x="4189412" y="1905000"/>
              <a:ext cx="389850"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B</a:t>
              </a:r>
            </a:p>
          </p:txBody>
        </p:sp>
        <p:sp>
          <p:nvSpPr>
            <p:cNvPr id="10" name="Text Box 7"/>
            <p:cNvSpPr txBox="1">
              <a:spLocks noChangeArrowheads="1"/>
            </p:cNvSpPr>
            <p:nvPr/>
          </p:nvSpPr>
          <p:spPr bwMode="auto">
            <a:xfrm>
              <a:off x="7008812" y="1905000"/>
              <a:ext cx="407485"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C</a:t>
              </a:r>
            </a:p>
          </p:txBody>
        </p:sp>
        <p:sp>
          <p:nvSpPr>
            <p:cNvPr id="11" name="Line 8"/>
            <p:cNvSpPr>
              <a:spLocks noChangeShapeType="1"/>
            </p:cNvSpPr>
            <p:nvPr/>
          </p:nvSpPr>
          <p:spPr bwMode="auto">
            <a:xfrm>
              <a:off x="942069" y="2567784"/>
              <a:ext cx="0" cy="305694"/>
            </a:xfrm>
            <a:prstGeom prst="line">
              <a:avLst/>
            </a:prstGeom>
            <a:noFill/>
            <a:ln w="57150">
              <a:solidFill>
                <a:srgbClr val="B70D5A"/>
              </a:solidFill>
              <a:round/>
              <a:headEnd/>
              <a:tailEnd/>
            </a:ln>
          </p:spPr>
          <p:txBody>
            <a:bodyPr wrap="none" anchor="ctr"/>
            <a:lstStyle/>
            <a:p>
              <a:endParaRPr lang="en-US"/>
            </a:p>
          </p:txBody>
        </p:sp>
        <p:sp>
          <p:nvSpPr>
            <p:cNvPr id="12" name="Line 9"/>
            <p:cNvSpPr>
              <a:spLocks noChangeShapeType="1"/>
            </p:cNvSpPr>
            <p:nvPr/>
          </p:nvSpPr>
          <p:spPr bwMode="auto">
            <a:xfrm>
              <a:off x="9218612" y="2567784"/>
              <a:ext cx="0" cy="305694"/>
            </a:xfrm>
            <a:prstGeom prst="line">
              <a:avLst/>
            </a:prstGeom>
            <a:noFill/>
            <a:ln w="57150">
              <a:solidFill>
                <a:srgbClr val="B70D5A"/>
              </a:solidFill>
              <a:round/>
              <a:headEnd/>
              <a:tailEnd/>
            </a:ln>
          </p:spPr>
          <p:txBody>
            <a:bodyPr wrap="none" anchor="ctr"/>
            <a:lstStyle/>
            <a:p>
              <a:endParaRPr lang="en-US"/>
            </a:p>
          </p:txBody>
        </p:sp>
        <p:sp>
          <p:nvSpPr>
            <p:cNvPr id="13" name="Line 10"/>
            <p:cNvSpPr>
              <a:spLocks noChangeShapeType="1"/>
            </p:cNvSpPr>
            <p:nvPr/>
          </p:nvSpPr>
          <p:spPr bwMode="auto">
            <a:xfrm>
              <a:off x="3351212" y="1752600"/>
              <a:ext cx="0" cy="815184"/>
            </a:xfrm>
            <a:prstGeom prst="line">
              <a:avLst/>
            </a:prstGeom>
            <a:noFill/>
            <a:ln w="57150">
              <a:solidFill>
                <a:schemeClr val="bg1"/>
              </a:solidFill>
              <a:round/>
              <a:headEnd/>
              <a:tailEnd/>
            </a:ln>
          </p:spPr>
          <p:txBody>
            <a:bodyPr wrap="none" anchor="ctr"/>
            <a:lstStyle/>
            <a:p>
              <a:endParaRPr lang="en-US"/>
            </a:p>
          </p:txBody>
        </p:sp>
        <p:sp>
          <p:nvSpPr>
            <p:cNvPr id="14" name="Line 11"/>
            <p:cNvSpPr>
              <a:spLocks noChangeShapeType="1"/>
            </p:cNvSpPr>
            <p:nvPr/>
          </p:nvSpPr>
          <p:spPr bwMode="auto">
            <a:xfrm>
              <a:off x="5789612" y="1752600"/>
              <a:ext cx="0" cy="815184"/>
            </a:xfrm>
            <a:prstGeom prst="line">
              <a:avLst/>
            </a:prstGeom>
            <a:noFill/>
            <a:ln w="57150">
              <a:solidFill>
                <a:schemeClr val="bg1"/>
              </a:solidFill>
              <a:round/>
              <a:headEnd/>
              <a:tailEnd/>
            </a:ln>
          </p:spPr>
          <p:txBody>
            <a:bodyPr wrap="none" anchor="ctr"/>
            <a:lstStyle/>
            <a:p>
              <a:endParaRPr lang="en-US"/>
            </a:p>
          </p:txBody>
        </p:sp>
        <p:sp>
          <p:nvSpPr>
            <p:cNvPr id="15" name="Line 12"/>
            <p:cNvSpPr>
              <a:spLocks noChangeShapeType="1"/>
            </p:cNvSpPr>
            <p:nvPr/>
          </p:nvSpPr>
          <p:spPr bwMode="auto">
            <a:xfrm>
              <a:off x="3351212" y="2590800"/>
              <a:ext cx="0" cy="305694"/>
            </a:xfrm>
            <a:prstGeom prst="line">
              <a:avLst/>
            </a:prstGeom>
            <a:noFill/>
            <a:ln w="57150">
              <a:solidFill>
                <a:srgbClr val="B70D5A"/>
              </a:solidFill>
              <a:round/>
              <a:headEnd/>
              <a:tailEnd/>
            </a:ln>
          </p:spPr>
          <p:txBody>
            <a:bodyPr wrap="none" anchor="ctr"/>
            <a:lstStyle/>
            <a:p>
              <a:endParaRPr lang="en-US"/>
            </a:p>
          </p:txBody>
        </p:sp>
        <p:sp>
          <p:nvSpPr>
            <p:cNvPr id="16" name="Line 13"/>
            <p:cNvSpPr>
              <a:spLocks noChangeShapeType="1"/>
            </p:cNvSpPr>
            <p:nvPr/>
          </p:nvSpPr>
          <p:spPr bwMode="auto">
            <a:xfrm>
              <a:off x="5789612" y="2589906"/>
              <a:ext cx="0" cy="305694"/>
            </a:xfrm>
            <a:prstGeom prst="line">
              <a:avLst/>
            </a:prstGeom>
            <a:noFill/>
            <a:ln w="57150">
              <a:solidFill>
                <a:srgbClr val="B70D5A"/>
              </a:solidFill>
              <a:round/>
              <a:headEnd/>
              <a:tailEnd/>
            </a:ln>
          </p:spPr>
          <p:txBody>
            <a:bodyPr wrap="none" anchor="ctr"/>
            <a:lstStyle/>
            <a:p>
              <a:endParaRPr lang="en-US"/>
            </a:p>
          </p:txBody>
        </p:sp>
        <p:sp>
          <p:nvSpPr>
            <p:cNvPr id="17" name="Text Box 14"/>
            <p:cNvSpPr txBox="1">
              <a:spLocks noChangeArrowheads="1"/>
            </p:cNvSpPr>
            <p:nvPr/>
          </p:nvSpPr>
          <p:spPr bwMode="auto">
            <a:xfrm>
              <a:off x="3198812" y="2895600"/>
              <a:ext cx="312907"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8</a:t>
              </a:r>
            </a:p>
          </p:txBody>
        </p:sp>
        <p:sp>
          <p:nvSpPr>
            <p:cNvPr id="18" name="Text Box 15"/>
            <p:cNvSpPr txBox="1">
              <a:spLocks noChangeArrowheads="1"/>
            </p:cNvSpPr>
            <p:nvPr/>
          </p:nvSpPr>
          <p:spPr bwMode="auto">
            <a:xfrm>
              <a:off x="5637212" y="2895600"/>
              <a:ext cx="441147"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12</a:t>
              </a:r>
            </a:p>
          </p:txBody>
        </p:sp>
        <p:sp>
          <p:nvSpPr>
            <p:cNvPr id="19" name="Text Box 16"/>
            <p:cNvSpPr txBox="1">
              <a:spLocks noChangeArrowheads="1"/>
            </p:cNvSpPr>
            <p:nvPr/>
          </p:nvSpPr>
          <p:spPr bwMode="auto">
            <a:xfrm>
              <a:off x="9006065" y="2907268"/>
              <a:ext cx="441147"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19</a:t>
              </a:r>
            </a:p>
          </p:txBody>
        </p:sp>
        <p:sp>
          <p:nvSpPr>
            <p:cNvPr id="21" name="Text Box 17"/>
            <p:cNvSpPr txBox="1">
              <a:spLocks noChangeArrowheads="1"/>
            </p:cNvSpPr>
            <p:nvPr/>
          </p:nvSpPr>
          <p:spPr bwMode="auto">
            <a:xfrm>
              <a:off x="760412" y="2831020"/>
              <a:ext cx="312907"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0</a:t>
              </a:r>
            </a:p>
          </p:txBody>
        </p:sp>
        <p:sp>
          <p:nvSpPr>
            <p:cNvPr id="22" name="Line 11"/>
            <p:cNvSpPr>
              <a:spLocks noChangeShapeType="1"/>
            </p:cNvSpPr>
            <p:nvPr/>
          </p:nvSpPr>
          <p:spPr bwMode="auto">
            <a:xfrm>
              <a:off x="8380412" y="1752600"/>
              <a:ext cx="0" cy="815184"/>
            </a:xfrm>
            <a:prstGeom prst="line">
              <a:avLst/>
            </a:prstGeom>
            <a:noFill/>
            <a:ln w="57150">
              <a:solidFill>
                <a:schemeClr val="bg1"/>
              </a:solidFill>
              <a:round/>
              <a:headEnd/>
              <a:tailEnd/>
            </a:ln>
          </p:spPr>
          <p:txBody>
            <a:bodyPr wrap="none" anchor="ctr"/>
            <a:lstStyle/>
            <a:p>
              <a:endParaRPr lang="en-US"/>
            </a:p>
          </p:txBody>
        </p:sp>
        <p:sp>
          <p:nvSpPr>
            <p:cNvPr id="25" name="Text Box 15"/>
            <p:cNvSpPr txBox="1">
              <a:spLocks noChangeArrowheads="1"/>
            </p:cNvSpPr>
            <p:nvPr/>
          </p:nvSpPr>
          <p:spPr bwMode="auto">
            <a:xfrm>
              <a:off x="8151812" y="2895600"/>
              <a:ext cx="441147"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18</a:t>
              </a:r>
            </a:p>
          </p:txBody>
        </p:sp>
        <p:sp>
          <p:nvSpPr>
            <p:cNvPr id="26" name="Line 13"/>
            <p:cNvSpPr>
              <a:spLocks noChangeShapeType="1"/>
            </p:cNvSpPr>
            <p:nvPr/>
          </p:nvSpPr>
          <p:spPr bwMode="auto">
            <a:xfrm>
              <a:off x="8380412" y="2590800"/>
              <a:ext cx="0" cy="305694"/>
            </a:xfrm>
            <a:prstGeom prst="line">
              <a:avLst/>
            </a:prstGeom>
            <a:noFill/>
            <a:ln w="57150">
              <a:solidFill>
                <a:srgbClr val="B70D5A"/>
              </a:solidFill>
              <a:round/>
              <a:headEnd/>
              <a:tailEnd/>
            </a:ln>
          </p:spPr>
          <p:txBody>
            <a:bodyPr wrap="none" anchor="ctr"/>
            <a:lstStyle/>
            <a:p>
              <a:endParaRPr lang="en-US"/>
            </a:p>
          </p:txBody>
        </p:sp>
        <p:sp>
          <p:nvSpPr>
            <p:cNvPr id="23" name="Text Box 7"/>
            <p:cNvSpPr txBox="1">
              <a:spLocks noChangeArrowheads="1"/>
            </p:cNvSpPr>
            <p:nvPr/>
          </p:nvSpPr>
          <p:spPr bwMode="auto">
            <a:xfrm>
              <a:off x="8609012" y="1905000"/>
              <a:ext cx="407485"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D</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Process</a:t>
            </a:r>
          </a:p>
        </p:txBody>
      </p:sp>
      <p:sp>
        <p:nvSpPr>
          <p:cNvPr id="3" name="Content Placeholder 2"/>
          <p:cNvSpPr>
            <a:spLocks noGrp="1"/>
          </p:cNvSpPr>
          <p:nvPr>
            <p:ph idx="1"/>
          </p:nvPr>
        </p:nvSpPr>
        <p:spPr>
          <a:xfrm>
            <a:off x="455612" y="1752600"/>
            <a:ext cx="11353800" cy="4876800"/>
          </a:xfrm>
        </p:spPr>
        <p:txBody>
          <a:bodyPr>
            <a:normAutofit lnSpcReduction="10000"/>
          </a:bodyPr>
          <a:lstStyle/>
          <a:p>
            <a:pPr algn="just">
              <a:lnSpc>
                <a:spcPct val="100000"/>
              </a:lnSpc>
              <a:spcBef>
                <a:spcPts val="0"/>
              </a:spcBef>
            </a:pPr>
            <a:r>
              <a:rPr lang="en-US" sz="3200" dirty="0">
                <a:solidFill>
                  <a:schemeClr val="tx2">
                    <a:lumMod val="75000"/>
                    <a:lumOff val="25000"/>
                  </a:schemeClr>
                </a:solidFill>
              </a:rPr>
              <a:t>Process –</a:t>
            </a:r>
            <a:r>
              <a:rPr lang="en-US" sz="3000" dirty="0">
                <a:solidFill>
                  <a:schemeClr val="tx2">
                    <a:lumMod val="75000"/>
                    <a:lumOff val="25000"/>
                  </a:schemeClr>
                </a:solidFill>
              </a:rPr>
              <a:t> </a:t>
            </a:r>
            <a:r>
              <a:rPr lang="en-US" sz="3200" dirty="0">
                <a:solidFill>
                  <a:srgbClr val="C00000"/>
                </a:solidFill>
              </a:rPr>
              <a:t>a program in execution</a:t>
            </a:r>
          </a:p>
          <a:p>
            <a:pPr algn="just">
              <a:lnSpc>
                <a:spcPct val="100000"/>
              </a:lnSpc>
              <a:spcBef>
                <a:spcPts val="0"/>
              </a:spcBef>
            </a:pPr>
            <a:endParaRPr lang="en-US" sz="3000" dirty="0">
              <a:solidFill>
                <a:schemeClr val="accent1">
                  <a:lumMod val="50000"/>
                </a:schemeClr>
              </a:solidFill>
            </a:endParaRPr>
          </a:p>
          <a:p>
            <a:pPr algn="just">
              <a:lnSpc>
                <a:spcPct val="100000"/>
              </a:lnSpc>
              <a:spcBef>
                <a:spcPts val="0"/>
              </a:spcBef>
            </a:pPr>
            <a:r>
              <a:rPr lang="en-US" sz="3200" dirty="0">
                <a:solidFill>
                  <a:srgbClr val="C00000"/>
                </a:solidFill>
              </a:rPr>
              <a:t>Program</a:t>
            </a:r>
            <a:r>
              <a:rPr lang="en-US" sz="3000" dirty="0">
                <a:solidFill>
                  <a:srgbClr val="C00000"/>
                </a:solidFill>
              </a:rPr>
              <a:t> </a:t>
            </a:r>
            <a:r>
              <a:rPr lang="en-US" sz="3200" dirty="0">
                <a:solidFill>
                  <a:schemeClr val="tx2">
                    <a:lumMod val="75000"/>
                    <a:lumOff val="25000"/>
                  </a:schemeClr>
                </a:solidFill>
              </a:rPr>
              <a:t>is a </a:t>
            </a:r>
            <a:r>
              <a:rPr lang="en-US" sz="3200" dirty="0">
                <a:solidFill>
                  <a:srgbClr val="C00000"/>
                </a:solidFill>
              </a:rPr>
              <a:t>passive entity , </a:t>
            </a:r>
            <a:r>
              <a:rPr lang="en-US" sz="3200" dirty="0">
                <a:solidFill>
                  <a:schemeClr val="tx2">
                    <a:lumMod val="75000"/>
                    <a:lumOff val="25000"/>
                  </a:schemeClr>
                </a:solidFill>
              </a:rPr>
              <a:t>whereas </a:t>
            </a:r>
            <a:r>
              <a:rPr lang="en-US" sz="3200" dirty="0">
                <a:solidFill>
                  <a:srgbClr val="C00000"/>
                </a:solidFill>
              </a:rPr>
              <a:t>process</a:t>
            </a:r>
            <a:r>
              <a:rPr lang="en-US" sz="3200" dirty="0">
                <a:solidFill>
                  <a:schemeClr val="tx2">
                    <a:lumMod val="75000"/>
                    <a:lumOff val="25000"/>
                  </a:schemeClr>
                </a:solidFill>
              </a:rPr>
              <a:t> is an </a:t>
            </a:r>
            <a:r>
              <a:rPr lang="en-US" sz="3200" dirty="0">
                <a:solidFill>
                  <a:srgbClr val="C00000"/>
                </a:solidFill>
              </a:rPr>
              <a:t>active entity.</a:t>
            </a:r>
          </a:p>
          <a:p>
            <a:pPr algn="just">
              <a:lnSpc>
                <a:spcPct val="100000"/>
              </a:lnSpc>
              <a:spcBef>
                <a:spcPts val="0"/>
              </a:spcBef>
            </a:pPr>
            <a:endParaRPr lang="en-US" sz="3000" dirty="0">
              <a:solidFill>
                <a:schemeClr val="accent1">
                  <a:lumMod val="50000"/>
                </a:schemeClr>
              </a:solidFill>
            </a:endParaRPr>
          </a:p>
          <a:p>
            <a:pPr algn="just">
              <a:lnSpc>
                <a:spcPct val="100000"/>
              </a:lnSpc>
              <a:spcBef>
                <a:spcPts val="0"/>
              </a:spcBef>
            </a:pPr>
            <a:r>
              <a:rPr lang="en-US" sz="3200" dirty="0">
                <a:solidFill>
                  <a:schemeClr val="tx2">
                    <a:lumMod val="75000"/>
                    <a:lumOff val="25000"/>
                  </a:schemeClr>
                </a:solidFill>
              </a:rPr>
              <a:t>Two processes may be associated with same program</a:t>
            </a:r>
          </a:p>
          <a:p>
            <a:pPr marL="688975" lvl="2" algn="just">
              <a:lnSpc>
                <a:spcPct val="100000"/>
              </a:lnSpc>
              <a:spcBef>
                <a:spcPts val="0"/>
              </a:spcBef>
              <a:buFont typeface="Gill Sans MT" pitchFamily="34" charset="0"/>
              <a:buChar char="–"/>
            </a:pPr>
            <a:r>
              <a:rPr lang="en-US" sz="3200" dirty="0">
                <a:solidFill>
                  <a:schemeClr val="tx2">
                    <a:lumMod val="75000"/>
                    <a:lumOff val="25000"/>
                  </a:schemeClr>
                </a:solidFill>
              </a:rPr>
              <a:t>E.g. :  same user may invoke many copies of the web browser program.</a:t>
            </a:r>
          </a:p>
          <a:p>
            <a:pPr marL="688975" lvl="2" algn="just">
              <a:lnSpc>
                <a:spcPct val="100000"/>
              </a:lnSpc>
              <a:spcBef>
                <a:spcPts val="0"/>
              </a:spcBef>
              <a:buFont typeface="Gill Sans MT" pitchFamily="34" charset="0"/>
              <a:buChar char="–"/>
            </a:pPr>
            <a:endParaRPr lang="en-US" sz="3200" dirty="0">
              <a:solidFill>
                <a:schemeClr val="tx2">
                  <a:lumMod val="75000"/>
                  <a:lumOff val="25000"/>
                </a:schemeClr>
              </a:solidFill>
            </a:endParaRPr>
          </a:p>
          <a:p>
            <a:pPr marL="274320" lvl="2" algn="just">
              <a:lnSpc>
                <a:spcPct val="100000"/>
              </a:lnSpc>
              <a:spcBef>
                <a:spcPts val="0"/>
              </a:spcBef>
            </a:pPr>
            <a:r>
              <a:rPr lang="en-US" sz="3200" dirty="0">
                <a:solidFill>
                  <a:schemeClr val="tx2">
                    <a:lumMod val="75000"/>
                    <a:lumOff val="25000"/>
                  </a:schemeClr>
                </a:solidFill>
                <a:sym typeface="Wingdings" pitchFamily="2" charset="2"/>
              </a:rPr>
              <a:t>Program becomes process when executable file is loaded into memory</a:t>
            </a:r>
            <a:endParaRPr lang="en-US" sz="3200" dirty="0">
              <a:solidFill>
                <a:schemeClr val="tx2">
                  <a:lumMod val="75000"/>
                  <a:lumOff val="25000"/>
                </a:schemeClr>
              </a:solidFill>
            </a:endParaRPr>
          </a:p>
          <a:p>
            <a:pPr marL="274320" lvl="2" algn="just">
              <a:lnSpc>
                <a:spcPct val="100000"/>
              </a:lnSpc>
              <a:spcBef>
                <a:spcPts val="0"/>
              </a:spcBef>
            </a:pPr>
            <a:endParaRPr lang="en-US" sz="3000" dirty="0">
              <a:solidFill>
                <a:schemeClr val="accent1">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Question</a:t>
            </a:r>
          </a:p>
        </p:txBody>
      </p:sp>
      <p:graphicFrame>
        <p:nvGraphicFramePr>
          <p:cNvPr id="4" name="Content Placeholder 3"/>
          <p:cNvGraphicFramePr>
            <a:graphicFrameLocks noGrp="1"/>
          </p:cNvGraphicFramePr>
          <p:nvPr>
            <p:ph idx="1"/>
          </p:nvPr>
        </p:nvGraphicFramePr>
        <p:xfrm>
          <a:off x="608012" y="2438400"/>
          <a:ext cx="7543800" cy="289560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r>
                        <a:rPr lang="en-US" sz="3200" dirty="0">
                          <a:solidFill>
                            <a:srgbClr val="C00000"/>
                          </a:solidFill>
                        </a:rPr>
                        <a:t>Processes</a:t>
                      </a:r>
                    </a:p>
                  </a:txBody>
                  <a:tcPr/>
                </a:tc>
                <a:tc>
                  <a:txBody>
                    <a:bodyPr/>
                    <a:lstStyle/>
                    <a:p>
                      <a:r>
                        <a:rPr lang="en-US" sz="3200" dirty="0">
                          <a:solidFill>
                            <a:srgbClr val="C00000"/>
                          </a:solidFill>
                        </a:rPr>
                        <a:t>Arrival time</a:t>
                      </a:r>
                    </a:p>
                  </a:txBody>
                  <a:tcPr/>
                </a:tc>
                <a:tc>
                  <a:txBody>
                    <a:bodyPr/>
                    <a:lstStyle/>
                    <a:p>
                      <a:r>
                        <a:rPr lang="en-US" sz="3200" dirty="0">
                          <a:solidFill>
                            <a:srgbClr val="C00000"/>
                          </a:solidFill>
                        </a:rPr>
                        <a:t>Burst Time</a:t>
                      </a:r>
                    </a:p>
                  </a:txBody>
                  <a:tcPr/>
                </a:tc>
                <a:extLst>
                  <a:ext uri="{0D108BD9-81ED-4DB2-BD59-A6C34878D82A}">
                    <a16:rowId xmlns:a16="http://schemas.microsoft.com/office/drawing/2014/main" val="10000"/>
                  </a:ext>
                </a:extLst>
              </a:tr>
              <a:tr h="457200">
                <a:tc>
                  <a:txBody>
                    <a:bodyPr/>
                    <a:lstStyle/>
                    <a:p>
                      <a:r>
                        <a:rPr lang="en-US" sz="3200" dirty="0">
                          <a:solidFill>
                            <a:schemeClr val="tx2"/>
                          </a:solidFill>
                        </a:rPr>
                        <a:t>A</a:t>
                      </a:r>
                    </a:p>
                  </a:txBody>
                  <a:tcPr/>
                </a:tc>
                <a:tc>
                  <a:txBody>
                    <a:bodyPr/>
                    <a:lstStyle/>
                    <a:p>
                      <a:r>
                        <a:rPr lang="en-US" sz="3200" dirty="0">
                          <a:solidFill>
                            <a:schemeClr val="tx2"/>
                          </a:solidFill>
                        </a:rPr>
                        <a:t>0</a:t>
                      </a:r>
                    </a:p>
                  </a:txBody>
                  <a:tcPr/>
                </a:tc>
                <a:tc>
                  <a:txBody>
                    <a:bodyPr/>
                    <a:lstStyle/>
                    <a:p>
                      <a:r>
                        <a:rPr lang="en-US" sz="3200" dirty="0">
                          <a:solidFill>
                            <a:schemeClr val="tx2"/>
                          </a:solidFill>
                        </a:rPr>
                        <a:t>8</a:t>
                      </a:r>
                    </a:p>
                  </a:txBody>
                  <a:tcPr/>
                </a:tc>
                <a:extLst>
                  <a:ext uri="{0D108BD9-81ED-4DB2-BD59-A6C34878D82A}">
                    <a16:rowId xmlns:a16="http://schemas.microsoft.com/office/drawing/2014/main" val="10001"/>
                  </a:ext>
                </a:extLst>
              </a:tr>
              <a:tr h="457200">
                <a:tc>
                  <a:txBody>
                    <a:bodyPr/>
                    <a:lstStyle/>
                    <a:p>
                      <a:r>
                        <a:rPr lang="en-US" sz="3200" dirty="0">
                          <a:solidFill>
                            <a:schemeClr val="tx2"/>
                          </a:solidFill>
                        </a:rPr>
                        <a:t>B</a:t>
                      </a:r>
                    </a:p>
                  </a:txBody>
                  <a:tcPr/>
                </a:tc>
                <a:tc>
                  <a:txBody>
                    <a:bodyPr/>
                    <a:lstStyle/>
                    <a:p>
                      <a:r>
                        <a:rPr lang="en-US" sz="3200" dirty="0">
                          <a:solidFill>
                            <a:schemeClr val="tx2"/>
                          </a:solidFill>
                        </a:rPr>
                        <a:t>0</a:t>
                      </a:r>
                    </a:p>
                  </a:txBody>
                  <a:tcPr/>
                </a:tc>
                <a:tc>
                  <a:txBody>
                    <a:bodyPr/>
                    <a:lstStyle/>
                    <a:p>
                      <a:r>
                        <a:rPr lang="en-US" sz="3200" dirty="0">
                          <a:solidFill>
                            <a:schemeClr val="tx2"/>
                          </a:solidFill>
                        </a:rPr>
                        <a:t>4</a:t>
                      </a:r>
                    </a:p>
                  </a:txBody>
                  <a:tcPr/>
                </a:tc>
                <a:extLst>
                  <a:ext uri="{0D108BD9-81ED-4DB2-BD59-A6C34878D82A}">
                    <a16:rowId xmlns:a16="http://schemas.microsoft.com/office/drawing/2014/main" val="10002"/>
                  </a:ext>
                </a:extLst>
              </a:tr>
              <a:tr h="457200">
                <a:tc>
                  <a:txBody>
                    <a:bodyPr/>
                    <a:lstStyle/>
                    <a:p>
                      <a:r>
                        <a:rPr lang="en-US" sz="3200" dirty="0">
                          <a:solidFill>
                            <a:schemeClr val="tx2"/>
                          </a:solidFill>
                        </a:rPr>
                        <a:t>C</a:t>
                      </a:r>
                    </a:p>
                  </a:txBody>
                  <a:tcPr/>
                </a:tc>
                <a:tc>
                  <a:txBody>
                    <a:bodyPr/>
                    <a:lstStyle/>
                    <a:p>
                      <a:r>
                        <a:rPr lang="en-US" sz="3200" dirty="0">
                          <a:solidFill>
                            <a:schemeClr val="tx2"/>
                          </a:solidFill>
                        </a:rPr>
                        <a:t>1</a:t>
                      </a:r>
                    </a:p>
                  </a:txBody>
                  <a:tcPr/>
                </a:tc>
                <a:tc>
                  <a:txBody>
                    <a:bodyPr/>
                    <a:lstStyle/>
                    <a:p>
                      <a:r>
                        <a:rPr lang="en-US" sz="3200" dirty="0">
                          <a:solidFill>
                            <a:schemeClr val="tx2"/>
                          </a:solidFill>
                        </a:rPr>
                        <a:t>6</a:t>
                      </a:r>
                    </a:p>
                  </a:txBody>
                  <a:tcPr/>
                </a:tc>
                <a:extLst>
                  <a:ext uri="{0D108BD9-81ED-4DB2-BD59-A6C34878D82A}">
                    <a16:rowId xmlns:a16="http://schemas.microsoft.com/office/drawing/2014/main" val="10003"/>
                  </a:ext>
                </a:extLst>
              </a:tr>
              <a:tr h="457200">
                <a:tc>
                  <a:txBody>
                    <a:bodyPr/>
                    <a:lstStyle/>
                    <a:p>
                      <a:r>
                        <a:rPr lang="en-US" sz="3200" dirty="0">
                          <a:solidFill>
                            <a:schemeClr val="tx2"/>
                          </a:solidFill>
                        </a:rPr>
                        <a:t>D</a:t>
                      </a:r>
                    </a:p>
                  </a:txBody>
                  <a:tcPr/>
                </a:tc>
                <a:tc>
                  <a:txBody>
                    <a:bodyPr/>
                    <a:lstStyle/>
                    <a:p>
                      <a:r>
                        <a:rPr lang="en-US" sz="3200" dirty="0">
                          <a:solidFill>
                            <a:schemeClr val="tx2"/>
                          </a:solidFill>
                        </a:rPr>
                        <a:t>2</a:t>
                      </a:r>
                    </a:p>
                  </a:txBody>
                  <a:tcPr/>
                </a:tc>
                <a:tc>
                  <a:txBody>
                    <a:bodyPr/>
                    <a:lstStyle/>
                    <a:p>
                      <a:r>
                        <a:rPr lang="en-US" sz="3200" dirty="0">
                          <a:solidFill>
                            <a:schemeClr val="tx2"/>
                          </a:solidFill>
                        </a:rPr>
                        <a:t>1</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8304212" y="3581400"/>
            <a:ext cx="3048000" cy="584775"/>
          </a:xfrm>
          <a:prstGeom prst="rect">
            <a:avLst/>
          </a:prstGeom>
          <a:noFill/>
        </p:spPr>
        <p:txBody>
          <a:bodyPr wrap="square" rtlCol="0">
            <a:spAutoFit/>
          </a:bodyPr>
          <a:lstStyle/>
          <a:p>
            <a:r>
              <a:rPr lang="en-US" sz="3200" dirty="0">
                <a:solidFill>
                  <a:srgbClr val="C00000"/>
                </a:solidFill>
              </a:rPr>
              <a:t>Quantum  =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Round Robin Scheduling           </a:t>
            </a:r>
          </a:p>
        </p:txBody>
      </p:sp>
      <p:sp>
        <p:nvSpPr>
          <p:cNvPr id="3" name="Content Placeholder 2"/>
          <p:cNvSpPr>
            <a:spLocks noGrp="1"/>
          </p:cNvSpPr>
          <p:nvPr>
            <p:ph idx="1"/>
          </p:nvPr>
        </p:nvSpPr>
        <p:spPr>
          <a:xfrm>
            <a:off x="303212" y="1828800"/>
            <a:ext cx="11353800" cy="4267200"/>
          </a:xfrm>
        </p:spPr>
        <p:txBody>
          <a:bodyPr>
            <a:noAutofit/>
          </a:bodyPr>
          <a:lstStyle/>
          <a:p>
            <a:pPr algn="just"/>
            <a:r>
              <a:rPr lang="en-US" sz="3200" dirty="0">
                <a:solidFill>
                  <a:schemeClr val="tx2">
                    <a:lumMod val="75000"/>
                    <a:lumOff val="25000"/>
                  </a:schemeClr>
                </a:solidFill>
              </a:rPr>
              <a:t>Designed for time sharing system</a:t>
            </a:r>
          </a:p>
          <a:p>
            <a:pPr algn="just"/>
            <a:r>
              <a:rPr lang="en-US" sz="3200" dirty="0">
                <a:solidFill>
                  <a:srgbClr val="C00000"/>
                </a:solidFill>
              </a:rPr>
              <a:t>Each process gets a small unit of CPU time </a:t>
            </a:r>
            <a:r>
              <a:rPr lang="en-US" sz="3200" dirty="0">
                <a:solidFill>
                  <a:schemeClr val="tx2">
                    <a:lumMod val="75000"/>
                    <a:lumOff val="25000"/>
                  </a:schemeClr>
                </a:solidFill>
              </a:rPr>
              <a:t>(time quantum q), usually 10-100 milliseconds.  </a:t>
            </a:r>
            <a:r>
              <a:rPr lang="en-US" sz="3200" dirty="0">
                <a:solidFill>
                  <a:srgbClr val="C00000"/>
                </a:solidFill>
              </a:rPr>
              <a:t>After this time has elapsed, the process is preempted and added to the end of the ready queue.</a:t>
            </a:r>
          </a:p>
          <a:p>
            <a:pPr algn="just"/>
            <a:r>
              <a:rPr lang="en-US" sz="3200" dirty="0">
                <a:solidFill>
                  <a:srgbClr val="C00000"/>
                </a:solidFill>
              </a:rPr>
              <a:t>Similar to FCFS, but preemptive</a:t>
            </a:r>
          </a:p>
          <a:p>
            <a:pPr algn="just"/>
            <a:r>
              <a:rPr lang="en-US" sz="3200" dirty="0">
                <a:solidFill>
                  <a:schemeClr val="tx2">
                    <a:lumMod val="75000"/>
                    <a:lumOff val="25000"/>
                  </a:schemeClr>
                </a:solidFill>
              </a:rPr>
              <a:t>Performance depends upon</a:t>
            </a:r>
          </a:p>
          <a:p>
            <a:pPr lvl="1" algn="just"/>
            <a:r>
              <a:rPr lang="en-US" sz="3200" dirty="0">
                <a:solidFill>
                  <a:schemeClr val="tx2">
                    <a:lumMod val="75000"/>
                    <a:lumOff val="25000"/>
                  </a:schemeClr>
                </a:solidFill>
              </a:rPr>
              <a:t>Size of time quantum</a:t>
            </a:r>
          </a:p>
          <a:p>
            <a:pPr lvl="2" algn="just"/>
            <a:r>
              <a:rPr lang="en-US" sz="3200" dirty="0">
                <a:solidFill>
                  <a:schemeClr val="tx2">
                    <a:lumMod val="75000"/>
                    <a:lumOff val="25000"/>
                  </a:schemeClr>
                </a:solidFill>
              </a:rPr>
              <a:t>Large : same as FCFS – performance degrades</a:t>
            </a:r>
          </a:p>
          <a:p>
            <a:pPr lvl="2" algn="just"/>
            <a:r>
              <a:rPr lang="en-US" sz="3200" dirty="0">
                <a:solidFill>
                  <a:schemeClr val="tx2">
                    <a:lumMod val="75000"/>
                    <a:lumOff val="25000"/>
                  </a:schemeClr>
                </a:solidFill>
              </a:rPr>
              <a:t>Small : no. of context switch increases</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Round Robin Scheduling</a:t>
            </a:r>
          </a:p>
        </p:txBody>
      </p:sp>
      <p:sp>
        <p:nvSpPr>
          <p:cNvPr id="6" name="Content Placeholder 5"/>
          <p:cNvSpPr>
            <a:spLocks noGrp="1"/>
          </p:cNvSpPr>
          <p:nvPr>
            <p:ph idx="1"/>
          </p:nvPr>
        </p:nvSpPr>
        <p:spPr/>
        <p:txBody>
          <a:bodyPr/>
          <a:lstStyle/>
          <a:p>
            <a:endParaRPr lang="en-US"/>
          </a:p>
        </p:txBody>
      </p:sp>
      <p:pic>
        <p:nvPicPr>
          <p:cNvPr id="4" name="Picture 7"/>
          <p:cNvPicPr>
            <a:picLocks noChangeAspect="1" noChangeArrowheads="1"/>
          </p:cNvPicPr>
          <p:nvPr/>
        </p:nvPicPr>
        <p:blipFill>
          <a:blip r:embed="rId2"/>
          <a:srcRect/>
          <a:stretch>
            <a:fillRect/>
          </a:stretch>
        </p:blipFill>
        <p:spPr bwMode="auto">
          <a:xfrm>
            <a:off x="170214" y="1905000"/>
            <a:ext cx="11815464" cy="4648200"/>
          </a:xfrm>
          <a:prstGeom prst="rect">
            <a:avLst/>
          </a:prstGeom>
          <a:noFill/>
          <a:ln w="9525">
            <a:noFill/>
            <a:miter lim="800000"/>
            <a:headEnd/>
            <a:tailEnd/>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a:solidFill>
                  <a:schemeClr val="accent4">
                    <a:lumMod val="75000"/>
                  </a:schemeClr>
                </a:solidFill>
              </a:rPr>
              <a:t>Round Robin Scheduling</a:t>
            </a:r>
            <a:endParaRPr lang="en-US" dirty="0"/>
          </a:p>
        </p:txBody>
      </p:sp>
      <p:sp>
        <p:nvSpPr>
          <p:cNvPr id="5" name="Rectangle 4"/>
          <p:cNvSpPr>
            <a:spLocks noChangeArrowheads="1"/>
          </p:cNvSpPr>
          <p:nvPr/>
        </p:nvSpPr>
        <p:spPr bwMode="auto">
          <a:xfrm>
            <a:off x="1903412" y="1828800"/>
            <a:ext cx="7821163" cy="2554545"/>
          </a:xfrm>
          <a:prstGeom prst="rect">
            <a:avLst/>
          </a:prstGeom>
          <a:noFill/>
          <a:ln w="9525">
            <a:noFill/>
            <a:miter lim="800000"/>
            <a:headEnd/>
            <a:tailEnd/>
          </a:ln>
        </p:spPr>
        <p:txBody>
          <a:bodyPr wrap="square">
            <a:spAutoFit/>
          </a:bodyPr>
          <a:lstStyle/>
          <a:p>
            <a:r>
              <a:rPr lang="en-US" sz="3000" dirty="0">
                <a:solidFill>
                  <a:schemeClr val="accent1">
                    <a:lumMod val="50000"/>
                  </a:schemeClr>
                </a:solidFill>
              </a:rPr>
              <a:t>       </a:t>
            </a:r>
            <a:r>
              <a:rPr lang="en-US" sz="3200" dirty="0">
                <a:solidFill>
                  <a:srgbClr val="C00000"/>
                </a:solidFill>
              </a:rPr>
              <a:t>Process        Burst Time   </a:t>
            </a:r>
          </a:p>
          <a:p>
            <a:r>
              <a:rPr lang="en-US" sz="3000" dirty="0">
                <a:solidFill>
                  <a:schemeClr val="accent1">
                    <a:lumMod val="50000"/>
                  </a:schemeClr>
                </a:solidFill>
              </a:rPr>
              <a:t>           </a:t>
            </a:r>
            <a:r>
              <a:rPr lang="en-US" sz="3200" dirty="0">
                <a:solidFill>
                  <a:schemeClr val="tx2">
                    <a:lumMod val="75000"/>
                    <a:lumOff val="25000"/>
                  </a:schemeClr>
                </a:solidFill>
              </a:rPr>
              <a:t>P1	     	     10              </a:t>
            </a:r>
          </a:p>
          <a:p>
            <a:r>
              <a:rPr lang="en-US" sz="3200" dirty="0">
                <a:solidFill>
                  <a:schemeClr val="tx2">
                    <a:lumMod val="75000"/>
                    <a:lumOff val="25000"/>
                  </a:schemeClr>
                </a:solidFill>
              </a:rPr>
              <a:t>           P2 	                  5              </a:t>
            </a:r>
          </a:p>
          <a:p>
            <a:r>
              <a:rPr lang="en-US" sz="3200" dirty="0">
                <a:solidFill>
                  <a:schemeClr val="tx2">
                    <a:lumMod val="75000"/>
                    <a:lumOff val="25000"/>
                  </a:schemeClr>
                </a:solidFill>
              </a:rPr>
              <a:t>           P3	 	      2       quantum=2ms</a:t>
            </a:r>
          </a:p>
          <a:p>
            <a:r>
              <a:rPr lang="en-US" sz="3200" dirty="0">
                <a:solidFill>
                  <a:schemeClr val="tx2">
                    <a:lumMod val="75000"/>
                    <a:lumOff val="25000"/>
                  </a:schemeClr>
                </a:solidFill>
              </a:rPr>
              <a:t>              </a:t>
            </a:r>
          </a:p>
        </p:txBody>
      </p:sp>
      <p:grpSp>
        <p:nvGrpSpPr>
          <p:cNvPr id="2" name="Group 51"/>
          <p:cNvGrpSpPr/>
          <p:nvPr/>
        </p:nvGrpSpPr>
        <p:grpSpPr>
          <a:xfrm>
            <a:off x="1674812" y="5334000"/>
            <a:ext cx="8409964" cy="1283732"/>
            <a:chOff x="1143000" y="3352800"/>
            <a:chExt cx="6309116" cy="1283732"/>
          </a:xfrm>
        </p:grpSpPr>
        <p:grpSp>
          <p:nvGrpSpPr>
            <p:cNvPr id="3" name="Group 5"/>
            <p:cNvGrpSpPr/>
            <p:nvPr/>
          </p:nvGrpSpPr>
          <p:grpSpPr>
            <a:xfrm>
              <a:off x="1143000" y="3352800"/>
              <a:ext cx="6309116" cy="1283732"/>
              <a:chOff x="575030" y="3048000"/>
              <a:chExt cx="6309116" cy="1283732"/>
            </a:xfrm>
          </p:grpSpPr>
          <p:grpSp>
            <p:nvGrpSpPr>
              <p:cNvPr id="4" name="Group 4"/>
              <p:cNvGrpSpPr/>
              <p:nvPr/>
            </p:nvGrpSpPr>
            <p:grpSpPr>
              <a:xfrm>
                <a:off x="575030" y="3048000"/>
                <a:ext cx="6309116" cy="1283732"/>
                <a:chOff x="685800" y="4343400"/>
                <a:chExt cx="6309116" cy="1283732"/>
              </a:xfrm>
            </p:grpSpPr>
            <p:sp>
              <p:nvSpPr>
                <p:cNvPr id="11" name="Rectangle 37"/>
                <p:cNvSpPr>
                  <a:spLocks noChangeArrowheads="1"/>
                </p:cNvSpPr>
                <p:nvPr/>
              </p:nvSpPr>
              <p:spPr bwMode="auto">
                <a:xfrm flipH="1">
                  <a:off x="857295" y="4358081"/>
                  <a:ext cx="6054370" cy="671119"/>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endParaRPr lang="en-US">
                    <a:solidFill>
                      <a:schemeClr val="lt1"/>
                    </a:solidFill>
                  </a:endParaRPr>
                </a:p>
              </p:txBody>
            </p:sp>
            <p:sp>
              <p:nvSpPr>
                <p:cNvPr id="12" name="Text Box 38"/>
                <p:cNvSpPr txBox="1">
                  <a:spLocks noChangeArrowheads="1"/>
                </p:cNvSpPr>
                <p:nvPr/>
              </p:nvSpPr>
              <p:spPr bwMode="auto">
                <a:xfrm flipH="1">
                  <a:off x="16002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P2</a:t>
                  </a:r>
                </a:p>
              </p:txBody>
            </p:sp>
            <p:sp>
              <p:nvSpPr>
                <p:cNvPr id="13" name="Text Box 39"/>
                <p:cNvSpPr txBox="1">
                  <a:spLocks noChangeArrowheads="1"/>
                </p:cNvSpPr>
                <p:nvPr/>
              </p:nvSpPr>
              <p:spPr bwMode="auto">
                <a:xfrm flipH="1">
                  <a:off x="4426894"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P1</a:t>
                  </a:r>
                </a:p>
              </p:txBody>
            </p:sp>
            <p:sp>
              <p:nvSpPr>
                <p:cNvPr id="14" name="Text Box 40"/>
                <p:cNvSpPr txBox="1">
                  <a:spLocks noChangeArrowheads="1"/>
                </p:cNvSpPr>
                <p:nvPr/>
              </p:nvSpPr>
              <p:spPr bwMode="auto">
                <a:xfrm flipH="1">
                  <a:off x="22860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P3</a:t>
                  </a:r>
                </a:p>
              </p:txBody>
            </p:sp>
            <p:sp>
              <p:nvSpPr>
                <p:cNvPr id="15" name="Text Box 48"/>
                <p:cNvSpPr txBox="1">
                  <a:spLocks noChangeArrowheads="1"/>
                </p:cNvSpPr>
                <p:nvPr/>
              </p:nvSpPr>
              <p:spPr bwMode="auto">
                <a:xfrm flipH="1">
                  <a:off x="13716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2</a:t>
                  </a:r>
                </a:p>
              </p:txBody>
            </p:sp>
            <p:sp>
              <p:nvSpPr>
                <p:cNvPr id="16" name="Text Box 49"/>
                <p:cNvSpPr txBox="1">
                  <a:spLocks noChangeArrowheads="1"/>
                </p:cNvSpPr>
                <p:nvPr/>
              </p:nvSpPr>
              <p:spPr bwMode="auto">
                <a:xfrm flipH="1">
                  <a:off x="3420894"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8</a:t>
                  </a:r>
                </a:p>
              </p:txBody>
            </p:sp>
            <p:sp>
              <p:nvSpPr>
                <p:cNvPr id="17" name="Text Box 50"/>
                <p:cNvSpPr txBox="1">
                  <a:spLocks noChangeArrowheads="1"/>
                </p:cNvSpPr>
                <p:nvPr/>
              </p:nvSpPr>
              <p:spPr bwMode="auto">
                <a:xfrm flipH="1">
                  <a:off x="6858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0</a:t>
                  </a:r>
                </a:p>
              </p:txBody>
            </p:sp>
            <p:sp>
              <p:nvSpPr>
                <p:cNvPr id="18" name="Text Box 64"/>
                <p:cNvSpPr txBox="1">
                  <a:spLocks noChangeArrowheads="1"/>
                </p:cNvSpPr>
                <p:nvPr/>
              </p:nvSpPr>
              <p:spPr bwMode="auto">
                <a:xfrm flipH="1">
                  <a:off x="6663970" y="52578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17</a:t>
                  </a:r>
                </a:p>
              </p:txBody>
            </p:sp>
            <p:sp>
              <p:nvSpPr>
                <p:cNvPr id="19" name="Text Box 64"/>
                <p:cNvSpPr txBox="1">
                  <a:spLocks noChangeArrowheads="1"/>
                </p:cNvSpPr>
                <p:nvPr/>
              </p:nvSpPr>
              <p:spPr bwMode="auto">
                <a:xfrm flipH="1">
                  <a:off x="27432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6</a:t>
                  </a:r>
                </a:p>
              </p:txBody>
            </p:sp>
            <p:sp>
              <p:nvSpPr>
                <p:cNvPr id="20" name="Text Box 39"/>
                <p:cNvSpPr txBox="1">
                  <a:spLocks noChangeArrowheads="1"/>
                </p:cNvSpPr>
                <p:nvPr/>
              </p:nvSpPr>
              <p:spPr bwMode="auto">
                <a:xfrm flipH="1">
                  <a:off x="30480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P1</a:t>
                  </a:r>
                </a:p>
              </p:txBody>
            </p:sp>
            <p:sp>
              <p:nvSpPr>
                <p:cNvPr id="21" name="Line 44"/>
                <p:cNvSpPr>
                  <a:spLocks noChangeShapeType="1"/>
                </p:cNvSpPr>
                <p:nvPr/>
              </p:nvSpPr>
              <p:spPr bwMode="auto">
                <a:xfrm flipH="1">
                  <a:off x="15240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2" name="Line 44"/>
                <p:cNvSpPr>
                  <a:spLocks noChangeShapeType="1"/>
                </p:cNvSpPr>
                <p:nvPr/>
              </p:nvSpPr>
              <p:spPr bwMode="auto">
                <a:xfrm flipH="1">
                  <a:off x="28956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3" name="Line 44"/>
                <p:cNvSpPr>
                  <a:spLocks noChangeShapeType="1"/>
                </p:cNvSpPr>
                <p:nvPr/>
              </p:nvSpPr>
              <p:spPr bwMode="auto">
                <a:xfrm flipH="1">
                  <a:off x="35814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4" name="Line 44"/>
                <p:cNvSpPr>
                  <a:spLocks noChangeShapeType="1"/>
                </p:cNvSpPr>
                <p:nvPr/>
              </p:nvSpPr>
              <p:spPr bwMode="auto">
                <a:xfrm flipH="1">
                  <a:off x="689257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5" name="Line 44"/>
                <p:cNvSpPr>
                  <a:spLocks noChangeShapeType="1"/>
                </p:cNvSpPr>
                <p:nvPr/>
              </p:nvSpPr>
              <p:spPr bwMode="auto">
                <a:xfrm flipH="1">
                  <a:off x="8382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6" name="Line 54"/>
                <p:cNvSpPr>
                  <a:spLocks noChangeShapeType="1"/>
                </p:cNvSpPr>
                <p:nvPr/>
              </p:nvSpPr>
              <p:spPr bwMode="auto">
                <a:xfrm flipH="1">
                  <a:off x="25908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7" name="Line 54"/>
                <p:cNvSpPr>
                  <a:spLocks noChangeShapeType="1"/>
                </p:cNvSpPr>
                <p:nvPr/>
              </p:nvSpPr>
              <p:spPr bwMode="auto">
                <a:xfrm flipH="1">
                  <a:off x="39624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8" name="Line 54"/>
                <p:cNvSpPr>
                  <a:spLocks noChangeShapeType="1"/>
                </p:cNvSpPr>
                <p:nvPr/>
              </p:nvSpPr>
              <p:spPr bwMode="auto">
                <a:xfrm flipH="1">
                  <a:off x="32766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9" name="Line 54"/>
                <p:cNvSpPr>
                  <a:spLocks noChangeShapeType="1"/>
                </p:cNvSpPr>
                <p:nvPr/>
              </p:nvSpPr>
              <p:spPr bwMode="auto">
                <a:xfrm flipH="1">
                  <a:off x="19050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1" name="Line 54"/>
                <p:cNvSpPr>
                  <a:spLocks noChangeShapeType="1"/>
                </p:cNvSpPr>
                <p:nvPr/>
              </p:nvSpPr>
              <p:spPr bwMode="auto">
                <a:xfrm flipH="1">
                  <a:off x="46482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5" name="Line 54"/>
                <p:cNvSpPr>
                  <a:spLocks noChangeShapeType="1"/>
                </p:cNvSpPr>
                <p:nvPr/>
              </p:nvSpPr>
              <p:spPr bwMode="auto">
                <a:xfrm flipH="1">
                  <a:off x="57912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7" name="Line 54"/>
                <p:cNvSpPr>
                  <a:spLocks noChangeShapeType="1"/>
                </p:cNvSpPr>
                <p:nvPr/>
              </p:nvSpPr>
              <p:spPr bwMode="auto">
                <a:xfrm flipH="1">
                  <a:off x="64770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grpSp>
          <p:sp>
            <p:nvSpPr>
              <p:cNvPr id="8" name="Text Box 39"/>
              <p:cNvSpPr txBox="1">
                <a:spLocks noChangeArrowheads="1"/>
              </p:cNvSpPr>
              <p:nvPr/>
            </p:nvSpPr>
            <p:spPr bwMode="auto">
              <a:xfrm flipH="1">
                <a:off x="762000" y="31242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P1</a:t>
                </a:r>
              </a:p>
            </p:txBody>
          </p:sp>
          <p:sp>
            <p:nvSpPr>
              <p:cNvPr id="9" name="Line 44"/>
              <p:cNvSpPr>
                <a:spLocks noChangeShapeType="1"/>
              </p:cNvSpPr>
              <p:nvPr/>
            </p:nvSpPr>
            <p:spPr bwMode="auto">
              <a:xfrm flipH="1">
                <a:off x="2099030" y="30480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10" name="Text Box 48"/>
              <p:cNvSpPr txBox="1">
                <a:spLocks noChangeArrowheads="1"/>
              </p:cNvSpPr>
              <p:nvPr/>
            </p:nvSpPr>
            <p:spPr bwMode="auto">
              <a:xfrm flipH="1">
                <a:off x="1946630" y="39624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4</a:t>
                </a:r>
              </a:p>
            </p:txBody>
          </p:sp>
        </p:grpSp>
        <p:sp>
          <p:nvSpPr>
            <p:cNvPr id="39" name="Text Box 38"/>
            <p:cNvSpPr txBox="1">
              <a:spLocks noChangeArrowheads="1"/>
            </p:cNvSpPr>
            <p:nvPr/>
          </p:nvSpPr>
          <p:spPr bwMode="auto">
            <a:xfrm flipH="1">
              <a:off x="41982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P2</a:t>
              </a:r>
            </a:p>
          </p:txBody>
        </p:sp>
        <p:sp>
          <p:nvSpPr>
            <p:cNvPr id="40" name="Line 44"/>
            <p:cNvSpPr>
              <a:spLocks noChangeShapeType="1"/>
            </p:cNvSpPr>
            <p:nvPr/>
          </p:nvSpPr>
          <p:spPr bwMode="auto">
            <a:xfrm flipH="1">
              <a:off x="47244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1" name="Line 44"/>
            <p:cNvSpPr>
              <a:spLocks noChangeShapeType="1"/>
            </p:cNvSpPr>
            <p:nvPr/>
          </p:nvSpPr>
          <p:spPr bwMode="auto">
            <a:xfrm flipH="1">
              <a:off x="54102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2" name="Text Box 49"/>
            <p:cNvSpPr txBox="1">
              <a:spLocks noChangeArrowheads="1"/>
            </p:cNvSpPr>
            <p:nvPr/>
          </p:nvSpPr>
          <p:spPr bwMode="auto">
            <a:xfrm flipH="1">
              <a:off x="45118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10</a:t>
              </a:r>
            </a:p>
          </p:txBody>
        </p:sp>
        <p:sp>
          <p:nvSpPr>
            <p:cNvPr id="43" name="Text Box 49"/>
            <p:cNvSpPr txBox="1">
              <a:spLocks noChangeArrowheads="1"/>
            </p:cNvSpPr>
            <p:nvPr/>
          </p:nvSpPr>
          <p:spPr bwMode="auto">
            <a:xfrm flipH="1">
              <a:off x="51976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12</a:t>
              </a:r>
            </a:p>
          </p:txBody>
        </p:sp>
        <p:sp>
          <p:nvSpPr>
            <p:cNvPr id="44" name="Text Box 38"/>
            <p:cNvSpPr txBox="1">
              <a:spLocks noChangeArrowheads="1"/>
            </p:cNvSpPr>
            <p:nvPr/>
          </p:nvSpPr>
          <p:spPr bwMode="auto">
            <a:xfrm flipH="1">
              <a:off x="54102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P2</a:t>
              </a:r>
            </a:p>
          </p:txBody>
        </p:sp>
        <p:sp>
          <p:nvSpPr>
            <p:cNvPr id="45" name="Text Box 39"/>
            <p:cNvSpPr txBox="1">
              <a:spLocks noChangeArrowheads="1"/>
            </p:cNvSpPr>
            <p:nvPr/>
          </p:nvSpPr>
          <p:spPr bwMode="auto">
            <a:xfrm flipH="1">
              <a:off x="60270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P1</a:t>
              </a:r>
            </a:p>
          </p:txBody>
        </p:sp>
        <p:sp>
          <p:nvSpPr>
            <p:cNvPr id="47" name="Text Box 39"/>
            <p:cNvSpPr txBox="1">
              <a:spLocks noChangeArrowheads="1"/>
            </p:cNvSpPr>
            <p:nvPr/>
          </p:nvSpPr>
          <p:spPr bwMode="auto">
            <a:xfrm flipH="1">
              <a:off x="67128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solidFill>
                  <a:latin typeface="Times New Roman" pitchFamily="18" charset="0"/>
                  <a:cs typeface="Times New Roman" pitchFamily="18" charset="0"/>
                </a:rPr>
                <a:t>P1</a:t>
              </a:r>
            </a:p>
          </p:txBody>
        </p:sp>
        <p:sp>
          <p:nvSpPr>
            <p:cNvPr id="48" name="Line 44"/>
            <p:cNvSpPr>
              <a:spLocks noChangeShapeType="1"/>
            </p:cNvSpPr>
            <p:nvPr/>
          </p:nvSpPr>
          <p:spPr bwMode="auto">
            <a:xfrm flipH="1">
              <a:off x="58674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9" name="Text Box 49"/>
            <p:cNvSpPr txBox="1">
              <a:spLocks noChangeArrowheads="1"/>
            </p:cNvSpPr>
            <p:nvPr/>
          </p:nvSpPr>
          <p:spPr bwMode="auto">
            <a:xfrm flipH="1">
              <a:off x="56548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13</a:t>
              </a:r>
            </a:p>
          </p:txBody>
        </p:sp>
        <p:sp>
          <p:nvSpPr>
            <p:cNvPr id="50" name="Line 44"/>
            <p:cNvSpPr>
              <a:spLocks noChangeShapeType="1"/>
            </p:cNvSpPr>
            <p:nvPr/>
          </p:nvSpPr>
          <p:spPr bwMode="auto">
            <a:xfrm flipH="1">
              <a:off x="65532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51" name="Text Box 49"/>
            <p:cNvSpPr txBox="1">
              <a:spLocks noChangeArrowheads="1"/>
            </p:cNvSpPr>
            <p:nvPr/>
          </p:nvSpPr>
          <p:spPr bwMode="auto">
            <a:xfrm flipH="1">
              <a:off x="63406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15</a:t>
              </a:r>
            </a:p>
          </p:txBody>
        </p:sp>
      </p:grpSp>
      <p:sp>
        <p:nvSpPr>
          <p:cNvPr id="46" name="TextBox 45"/>
          <p:cNvSpPr txBox="1"/>
          <p:nvPr/>
        </p:nvSpPr>
        <p:spPr>
          <a:xfrm>
            <a:off x="608011" y="4876800"/>
            <a:ext cx="11580813" cy="369332"/>
          </a:xfrm>
          <a:prstGeom prst="rect">
            <a:avLst/>
          </a:prstGeom>
          <a:noFill/>
        </p:spPr>
        <p:txBody>
          <a:bodyPr wrap="square" rtlCol="0">
            <a:spAutoFit/>
          </a:bodyPr>
          <a:lstStyle/>
          <a:p>
            <a:pPr>
              <a:spcBef>
                <a:spcPct val="50000"/>
              </a:spcBef>
            </a:pPr>
            <a:r>
              <a:rPr lang="en-US" b="1" dirty="0">
                <a:latin typeface="Helvetica" charset="0"/>
              </a:rPr>
              <a:t>Time left -&gt;            8            3            0             6            1            4         0           2               0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a:solidFill>
                  <a:schemeClr val="accent4">
                    <a:lumMod val="75000"/>
                  </a:schemeClr>
                </a:solidFill>
              </a:rPr>
              <a:t>Round Robin Scheduling</a:t>
            </a:r>
            <a:endParaRPr lang="en-US" dirty="0"/>
          </a:p>
        </p:txBody>
      </p:sp>
      <p:sp>
        <p:nvSpPr>
          <p:cNvPr id="3" name="Content Placeholder 2"/>
          <p:cNvSpPr>
            <a:spLocks noGrp="1"/>
          </p:cNvSpPr>
          <p:nvPr>
            <p:ph sz="half" idx="1"/>
          </p:nvPr>
        </p:nvSpPr>
        <p:spPr>
          <a:xfrm>
            <a:off x="0" y="2971800"/>
            <a:ext cx="6475412" cy="4267200"/>
          </a:xfrm>
        </p:spPr>
        <p:txBody>
          <a:bodyPr>
            <a:normAutofit fontScale="92500" lnSpcReduction="10000"/>
          </a:bodyPr>
          <a:lstStyle/>
          <a:p>
            <a:r>
              <a:rPr lang="en-US" sz="3200" dirty="0">
                <a:solidFill>
                  <a:srgbClr val="C00000"/>
                </a:solidFill>
              </a:rPr>
              <a:t>Waiting Time :</a:t>
            </a:r>
          </a:p>
          <a:p>
            <a:pPr lvl="1">
              <a:buNone/>
            </a:pPr>
            <a:r>
              <a:rPr lang="en-US" sz="3200" dirty="0">
                <a:solidFill>
                  <a:schemeClr val="tx2">
                    <a:lumMod val="75000"/>
                    <a:lumOff val="25000"/>
                  </a:schemeClr>
                </a:solidFill>
              </a:rPr>
              <a:t>P1 = [0+(6-2) +(10-8) + (13-12)] – 0 = 7</a:t>
            </a:r>
          </a:p>
          <a:p>
            <a:pPr lvl="1">
              <a:buNone/>
            </a:pPr>
            <a:r>
              <a:rPr lang="en-US" sz="3200" dirty="0">
                <a:solidFill>
                  <a:schemeClr val="tx2">
                    <a:lumMod val="75000"/>
                    <a:lumOff val="25000"/>
                  </a:schemeClr>
                </a:solidFill>
              </a:rPr>
              <a:t>P2 = [2 + (8-4) + (12-10)] – 0 = 8</a:t>
            </a:r>
          </a:p>
          <a:p>
            <a:pPr lvl="1">
              <a:buNone/>
            </a:pPr>
            <a:r>
              <a:rPr lang="en-US" sz="3200" dirty="0">
                <a:solidFill>
                  <a:schemeClr val="tx2">
                    <a:lumMod val="75000"/>
                    <a:lumOff val="25000"/>
                  </a:schemeClr>
                </a:solidFill>
              </a:rPr>
              <a:t>P3 = 4 – 0 = 4</a:t>
            </a:r>
          </a:p>
          <a:p>
            <a:r>
              <a:rPr lang="en-US" sz="3200" dirty="0">
                <a:solidFill>
                  <a:schemeClr val="tx2">
                    <a:lumMod val="75000"/>
                    <a:lumOff val="25000"/>
                  </a:schemeClr>
                </a:solidFill>
              </a:rPr>
              <a:t>Average waiting time = (7+8+4)/3 = 19/3 = 6.33</a:t>
            </a:r>
          </a:p>
        </p:txBody>
      </p:sp>
      <p:sp>
        <p:nvSpPr>
          <p:cNvPr id="46" name="Content Placeholder 45"/>
          <p:cNvSpPr>
            <a:spLocks noGrp="1"/>
          </p:cNvSpPr>
          <p:nvPr>
            <p:ph sz="half" idx="2"/>
          </p:nvPr>
        </p:nvSpPr>
        <p:spPr>
          <a:xfrm>
            <a:off x="6856412" y="2971800"/>
            <a:ext cx="5334000" cy="3886200"/>
          </a:xfrm>
        </p:spPr>
        <p:txBody>
          <a:bodyPr>
            <a:normAutofit fontScale="92500" lnSpcReduction="10000"/>
          </a:bodyPr>
          <a:lstStyle/>
          <a:p>
            <a:r>
              <a:rPr lang="en-US" sz="3200" dirty="0">
                <a:solidFill>
                  <a:srgbClr val="C00000"/>
                </a:solidFill>
              </a:rPr>
              <a:t>Turnaround Time :</a:t>
            </a:r>
          </a:p>
          <a:p>
            <a:pPr lvl="1">
              <a:buNone/>
            </a:pPr>
            <a:r>
              <a:rPr lang="en-US" sz="2800" dirty="0">
                <a:solidFill>
                  <a:schemeClr val="accent1">
                    <a:lumMod val="50000"/>
                  </a:schemeClr>
                </a:solidFill>
              </a:rPr>
              <a:t>		</a:t>
            </a:r>
            <a:r>
              <a:rPr lang="en-US" sz="3200" dirty="0">
                <a:solidFill>
                  <a:schemeClr val="tx2">
                    <a:lumMod val="75000"/>
                    <a:lumOff val="25000"/>
                  </a:schemeClr>
                </a:solidFill>
              </a:rPr>
              <a:t>P1 = 17-0 =  17</a:t>
            </a:r>
          </a:p>
          <a:p>
            <a:pPr lvl="1">
              <a:buNone/>
            </a:pPr>
            <a:r>
              <a:rPr lang="en-US" sz="3200" dirty="0">
                <a:solidFill>
                  <a:schemeClr val="tx2">
                    <a:lumMod val="75000"/>
                    <a:lumOff val="25000"/>
                  </a:schemeClr>
                </a:solidFill>
              </a:rPr>
              <a:t>		P2 = 13-0 = 13</a:t>
            </a:r>
          </a:p>
          <a:p>
            <a:pPr lvl="1">
              <a:buNone/>
            </a:pPr>
            <a:r>
              <a:rPr lang="en-US" sz="3200" dirty="0">
                <a:solidFill>
                  <a:schemeClr val="tx2">
                    <a:lumMod val="75000"/>
                    <a:lumOff val="25000"/>
                  </a:schemeClr>
                </a:solidFill>
              </a:rPr>
              <a:t>		P3 = 6 – 0 = 6</a:t>
            </a:r>
          </a:p>
          <a:p>
            <a:r>
              <a:rPr lang="en-US" sz="3200" dirty="0">
                <a:solidFill>
                  <a:schemeClr val="tx2">
                    <a:lumMod val="75000"/>
                    <a:lumOff val="25000"/>
                  </a:schemeClr>
                </a:solidFill>
              </a:rPr>
              <a:t>Average Turnaround time = (17+13+6)/3 = 36/3 = 12 ms</a:t>
            </a:r>
          </a:p>
          <a:p>
            <a:r>
              <a:rPr lang="en-US" sz="3500" dirty="0">
                <a:solidFill>
                  <a:srgbClr val="C00000"/>
                </a:solidFill>
              </a:rPr>
              <a:t>Throughput</a:t>
            </a:r>
            <a:r>
              <a:rPr lang="en-US" sz="2800" dirty="0">
                <a:solidFill>
                  <a:schemeClr val="accent1">
                    <a:lumMod val="50000"/>
                  </a:schemeClr>
                </a:solidFill>
              </a:rPr>
              <a:t> </a:t>
            </a:r>
            <a:r>
              <a:rPr lang="en-US" sz="3200" dirty="0">
                <a:solidFill>
                  <a:schemeClr val="tx2">
                    <a:lumMod val="75000"/>
                    <a:lumOff val="25000"/>
                  </a:schemeClr>
                </a:solidFill>
              </a:rPr>
              <a:t>= 17/3 = 5.66 time units per job</a:t>
            </a:r>
          </a:p>
          <a:p>
            <a:endParaRPr lang="en-US" dirty="0"/>
          </a:p>
        </p:txBody>
      </p:sp>
      <p:grpSp>
        <p:nvGrpSpPr>
          <p:cNvPr id="2" name="Group 51"/>
          <p:cNvGrpSpPr/>
          <p:nvPr/>
        </p:nvGrpSpPr>
        <p:grpSpPr>
          <a:xfrm>
            <a:off x="684212" y="1535668"/>
            <a:ext cx="8409964" cy="1283732"/>
            <a:chOff x="1143000" y="3352800"/>
            <a:chExt cx="6309116" cy="1283732"/>
          </a:xfrm>
        </p:grpSpPr>
        <p:grpSp>
          <p:nvGrpSpPr>
            <p:cNvPr id="4" name="Group 5"/>
            <p:cNvGrpSpPr/>
            <p:nvPr/>
          </p:nvGrpSpPr>
          <p:grpSpPr>
            <a:xfrm>
              <a:off x="1143000" y="3352800"/>
              <a:ext cx="6309116" cy="1283732"/>
              <a:chOff x="575030" y="3048000"/>
              <a:chExt cx="6309116" cy="1283732"/>
            </a:xfrm>
          </p:grpSpPr>
          <p:grpSp>
            <p:nvGrpSpPr>
              <p:cNvPr id="5" name="Group 4"/>
              <p:cNvGrpSpPr/>
              <p:nvPr/>
            </p:nvGrpSpPr>
            <p:grpSpPr>
              <a:xfrm>
                <a:off x="575030" y="3048000"/>
                <a:ext cx="6309116" cy="1283732"/>
                <a:chOff x="685800" y="4343400"/>
                <a:chExt cx="6309116" cy="1283732"/>
              </a:xfrm>
            </p:grpSpPr>
            <p:sp>
              <p:nvSpPr>
                <p:cNvPr id="11" name="Rectangle 37"/>
                <p:cNvSpPr>
                  <a:spLocks noChangeArrowheads="1"/>
                </p:cNvSpPr>
                <p:nvPr/>
              </p:nvSpPr>
              <p:spPr bwMode="auto">
                <a:xfrm flipH="1">
                  <a:off x="838200" y="4343400"/>
                  <a:ext cx="6054370" cy="671119"/>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endParaRPr lang="en-US">
                    <a:solidFill>
                      <a:schemeClr val="lt1"/>
                    </a:solidFill>
                  </a:endParaRPr>
                </a:p>
              </p:txBody>
            </p:sp>
            <p:sp>
              <p:nvSpPr>
                <p:cNvPr id="12" name="Text Box 38"/>
                <p:cNvSpPr txBox="1">
                  <a:spLocks noChangeArrowheads="1"/>
                </p:cNvSpPr>
                <p:nvPr/>
              </p:nvSpPr>
              <p:spPr bwMode="auto">
                <a:xfrm flipH="1">
                  <a:off x="16002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P2</a:t>
                  </a:r>
                </a:p>
              </p:txBody>
            </p:sp>
            <p:sp>
              <p:nvSpPr>
                <p:cNvPr id="13" name="Text Box 39"/>
                <p:cNvSpPr txBox="1">
                  <a:spLocks noChangeArrowheads="1"/>
                </p:cNvSpPr>
                <p:nvPr/>
              </p:nvSpPr>
              <p:spPr bwMode="auto">
                <a:xfrm flipH="1">
                  <a:off x="4426894"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14" name="Text Box 40"/>
                <p:cNvSpPr txBox="1">
                  <a:spLocks noChangeArrowheads="1"/>
                </p:cNvSpPr>
                <p:nvPr/>
              </p:nvSpPr>
              <p:spPr bwMode="auto">
                <a:xfrm flipH="1">
                  <a:off x="22860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P3</a:t>
                  </a:r>
                </a:p>
              </p:txBody>
            </p:sp>
            <p:sp>
              <p:nvSpPr>
                <p:cNvPr id="15" name="Text Box 48"/>
                <p:cNvSpPr txBox="1">
                  <a:spLocks noChangeArrowheads="1"/>
                </p:cNvSpPr>
                <p:nvPr/>
              </p:nvSpPr>
              <p:spPr bwMode="auto">
                <a:xfrm flipH="1">
                  <a:off x="13716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2</a:t>
                  </a:r>
                </a:p>
              </p:txBody>
            </p:sp>
            <p:sp>
              <p:nvSpPr>
                <p:cNvPr id="16" name="Text Box 49"/>
                <p:cNvSpPr txBox="1">
                  <a:spLocks noChangeArrowheads="1"/>
                </p:cNvSpPr>
                <p:nvPr/>
              </p:nvSpPr>
              <p:spPr bwMode="auto">
                <a:xfrm flipH="1">
                  <a:off x="3420894"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8</a:t>
                  </a:r>
                </a:p>
              </p:txBody>
            </p:sp>
            <p:sp>
              <p:nvSpPr>
                <p:cNvPr id="17" name="Text Box 50"/>
                <p:cNvSpPr txBox="1">
                  <a:spLocks noChangeArrowheads="1"/>
                </p:cNvSpPr>
                <p:nvPr/>
              </p:nvSpPr>
              <p:spPr bwMode="auto">
                <a:xfrm flipH="1">
                  <a:off x="6858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0</a:t>
                  </a:r>
                </a:p>
              </p:txBody>
            </p:sp>
            <p:sp>
              <p:nvSpPr>
                <p:cNvPr id="18" name="Text Box 64"/>
                <p:cNvSpPr txBox="1">
                  <a:spLocks noChangeArrowheads="1"/>
                </p:cNvSpPr>
                <p:nvPr/>
              </p:nvSpPr>
              <p:spPr bwMode="auto">
                <a:xfrm flipH="1">
                  <a:off x="6663970" y="52578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17</a:t>
                  </a:r>
                </a:p>
              </p:txBody>
            </p:sp>
            <p:sp>
              <p:nvSpPr>
                <p:cNvPr id="19" name="Text Box 64"/>
                <p:cNvSpPr txBox="1">
                  <a:spLocks noChangeArrowheads="1"/>
                </p:cNvSpPr>
                <p:nvPr/>
              </p:nvSpPr>
              <p:spPr bwMode="auto">
                <a:xfrm flipH="1">
                  <a:off x="2743200" y="52578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6</a:t>
                  </a:r>
                </a:p>
              </p:txBody>
            </p:sp>
            <p:sp>
              <p:nvSpPr>
                <p:cNvPr id="20" name="Text Box 39"/>
                <p:cNvSpPr txBox="1">
                  <a:spLocks noChangeArrowheads="1"/>
                </p:cNvSpPr>
                <p:nvPr/>
              </p:nvSpPr>
              <p:spPr bwMode="auto">
                <a:xfrm flipH="1">
                  <a:off x="3048000" y="44196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21" name="Line 44"/>
                <p:cNvSpPr>
                  <a:spLocks noChangeShapeType="1"/>
                </p:cNvSpPr>
                <p:nvPr/>
              </p:nvSpPr>
              <p:spPr bwMode="auto">
                <a:xfrm flipH="1">
                  <a:off x="15240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2" name="Line 44"/>
                <p:cNvSpPr>
                  <a:spLocks noChangeShapeType="1"/>
                </p:cNvSpPr>
                <p:nvPr/>
              </p:nvSpPr>
              <p:spPr bwMode="auto">
                <a:xfrm flipH="1">
                  <a:off x="28956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3" name="Line 44"/>
                <p:cNvSpPr>
                  <a:spLocks noChangeShapeType="1"/>
                </p:cNvSpPr>
                <p:nvPr/>
              </p:nvSpPr>
              <p:spPr bwMode="auto">
                <a:xfrm flipH="1">
                  <a:off x="35814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4" name="Line 44"/>
                <p:cNvSpPr>
                  <a:spLocks noChangeShapeType="1"/>
                </p:cNvSpPr>
                <p:nvPr/>
              </p:nvSpPr>
              <p:spPr bwMode="auto">
                <a:xfrm flipH="1">
                  <a:off x="689257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5" name="Line 44"/>
                <p:cNvSpPr>
                  <a:spLocks noChangeShapeType="1"/>
                </p:cNvSpPr>
                <p:nvPr/>
              </p:nvSpPr>
              <p:spPr bwMode="auto">
                <a:xfrm flipH="1">
                  <a:off x="838200" y="43434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26" name="Line 54"/>
                <p:cNvSpPr>
                  <a:spLocks noChangeShapeType="1"/>
                </p:cNvSpPr>
                <p:nvPr/>
              </p:nvSpPr>
              <p:spPr bwMode="auto">
                <a:xfrm flipH="1">
                  <a:off x="25908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7" name="Line 54"/>
                <p:cNvSpPr>
                  <a:spLocks noChangeShapeType="1"/>
                </p:cNvSpPr>
                <p:nvPr/>
              </p:nvSpPr>
              <p:spPr bwMode="auto">
                <a:xfrm flipH="1">
                  <a:off x="39624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8" name="Line 54"/>
                <p:cNvSpPr>
                  <a:spLocks noChangeShapeType="1"/>
                </p:cNvSpPr>
                <p:nvPr/>
              </p:nvSpPr>
              <p:spPr bwMode="auto">
                <a:xfrm flipH="1">
                  <a:off x="32766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29" name="Line 54"/>
                <p:cNvSpPr>
                  <a:spLocks noChangeShapeType="1"/>
                </p:cNvSpPr>
                <p:nvPr/>
              </p:nvSpPr>
              <p:spPr bwMode="auto">
                <a:xfrm flipH="1">
                  <a:off x="19050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1" name="Line 54"/>
                <p:cNvSpPr>
                  <a:spLocks noChangeShapeType="1"/>
                </p:cNvSpPr>
                <p:nvPr/>
              </p:nvSpPr>
              <p:spPr bwMode="auto">
                <a:xfrm flipH="1">
                  <a:off x="46482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5" name="Line 54"/>
                <p:cNvSpPr>
                  <a:spLocks noChangeShapeType="1"/>
                </p:cNvSpPr>
                <p:nvPr/>
              </p:nvSpPr>
              <p:spPr bwMode="auto">
                <a:xfrm flipH="1">
                  <a:off x="57912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sp>
              <p:nvSpPr>
                <p:cNvPr id="37" name="Line 54"/>
                <p:cNvSpPr>
                  <a:spLocks noChangeShapeType="1"/>
                </p:cNvSpPr>
                <p:nvPr/>
              </p:nvSpPr>
              <p:spPr bwMode="auto">
                <a:xfrm flipH="1">
                  <a:off x="6477000" y="4876800"/>
                  <a:ext cx="0" cy="2286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a:p>
              </p:txBody>
            </p:sp>
          </p:grpSp>
          <p:sp>
            <p:nvSpPr>
              <p:cNvPr id="8" name="Text Box 39"/>
              <p:cNvSpPr txBox="1">
                <a:spLocks noChangeArrowheads="1"/>
              </p:cNvSpPr>
              <p:nvPr/>
            </p:nvSpPr>
            <p:spPr bwMode="auto">
              <a:xfrm flipH="1">
                <a:off x="762000" y="31242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9" name="Line 44"/>
              <p:cNvSpPr>
                <a:spLocks noChangeShapeType="1"/>
              </p:cNvSpPr>
              <p:nvPr/>
            </p:nvSpPr>
            <p:spPr bwMode="auto">
              <a:xfrm flipH="1">
                <a:off x="2099030" y="30480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10" name="Text Box 48"/>
              <p:cNvSpPr txBox="1">
                <a:spLocks noChangeArrowheads="1"/>
              </p:cNvSpPr>
              <p:nvPr/>
            </p:nvSpPr>
            <p:spPr bwMode="auto">
              <a:xfrm flipH="1">
                <a:off x="1946630" y="3962400"/>
                <a:ext cx="234741"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4</a:t>
                </a:r>
              </a:p>
            </p:txBody>
          </p:sp>
        </p:grpSp>
        <p:sp>
          <p:nvSpPr>
            <p:cNvPr id="39" name="Text Box 38"/>
            <p:cNvSpPr txBox="1">
              <a:spLocks noChangeArrowheads="1"/>
            </p:cNvSpPr>
            <p:nvPr/>
          </p:nvSpPr>
          <p:spPr bwMode="auto">
            <a:xfrm flipH="1">
              <a:off x="41982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P2</a:t>
              </a:r>
            </a:p>
          </p:txBody>
        </p:sp>
        <p:sp>
          <p:nvSpPr>
            <p:cNvPr id="40" name="Line 44"/>
            <p:cNvSpPr>
              <a:spLocks noChangeShapeType="1"/>
            </p:cNvSpPr>
            <p:nvPr/>
          </p:nvSpPr>
          <p:spPr bwMode="auto">
            <a:xfrm flipH="1">
              <a:off x="47244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1" name="Line 44"/>
            <p:cNvSpPr>
              <a:spLocks noChangeShapeType="1"/>
            </p:cNvSpPr>
            <p:nvPr/>
          </p:nvSpPr>
          <p:spPr bwMode="auto">
            <a:xfrm flipH="1">
              <a:off x="54102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2" name="Text Box 49"/>
            <p:cNvSpPr txBox="1">
              <a:spLocks noChangeArrowheads="1"/>
            </p:cNvSpPr>
            <p:nvPr/>
          </p:nvSpPr>
          <p:spPr bwMode="auto">
            <a:xfrm flipH="1">
              <a:off x="45118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10</a:t>
              </a:r>
            </a:p>
          </p:txBody>
        </p:sp>
        <p:sp>
          <p:nvSpPr>
            <p:cNvPr id="43" name="Text Box 49"/>
            <p:cNvSpPr txBox="1">
              <a:spLocks noChangeArrowheads="1"/>
            </p:cNvSpPr>
            <p:nvPr/>
          </p:nvSpPr>
          <p:spPr bwMode="auto">
            <a:xfrm flipH="1">
              <a:off x="51976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12</a:t>
              </a:r>
            </a:p>
          </p:txBody>
        </p:sp>
        <p:sp>
          <p:nvSpPr>
            <p:cNvPr id="44" name="Text Box 38"/>
            <p:cNvSpPr txBox="1">
              <a:spLocks noChangeArrowheads="1"/>
            </p:cNvSpPr>
            <p:nvPr/>
          </p:nvSpPr>
          <p:spPr bwMode="auto">
            <a:xfrm flipH="1">
              <a:off x="5410200"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P2</a:t>
              </a:r>
            </a:p>
          </p:txBody>
        </p:sp>
        <p:sp>
          <p:nvSpPr>
            <p:cNvPr id="45" name="Text Box 39"/>
            <p:cNvSpPr txBox="1">
              <a:spLocks noChangeArrowheads="1"/>
            </p:cNvSpPr>
            <p:nvPr/>
          </p:nvSpPr>
          <p:spPr bwMode="auto">
            <a:xfrm flipH="1">
              <a:off x="60270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47" name="Text Box 39"/>
            <p:cNvSpPr txBox="1">
              <a:spLocks noChangeArrowheads="1"/>
            </p:cNvSpPr>
            <p:nvPr/>
          </p:nvSpPr>
          <p:spPr bwMode="auto">
            <a:xfrm flipH="1">
              <a:off x="6712894" y="3429000"/>
              <a:ext cx="394682" cy="461665"/>
            </a:xfrm>
            <a:prstGeom prst="rect">
              <a:avLst/>
            </a:prstGeom>
            <a:noFill/>
            <a:ln w="9525">
              <a:noFill/>
              <a:miter lim="800000"/>
              <a:headEnd/>
              <a:tailEnd/>
            </a:ln>
          </p:spPr>
          <p:txBody>
            <a:bodyPr wrap="none" anchor="ctr">
              <a:spAutoFit/>
            </a:bodyPr>
            <a:lstStyle/>
            <a:p>
              <a:pPr algn="ctr">
                <a:spcBef>
                  <a:spcPct val="50000"/>
                </a:spcBef>
              </a:pPr>
              <a:r>
                <a:rPr lang="en-US" sz="2400" b="1" dirty="0">
                  <a:solidFill>
                    <a:schemeClr val="tx2">
                      <a:lumMod val="95000"/>
                      <a:lumOff val="5000"/>
                    </a:schemeClr>
                  </a:solidFill>
                  <a:latin typeface="Times New Roman" pitchFamily="18" charset="0"/>
                  <a:cs typeface="Times New Roman" pitchFamily="18" charset="0"/>
                </a:rPr>
                <a:t>P1</a:t>
              </a:r>
            </a:p>
          </p:txBody>
        </p:sp>
        <p:sp>
          <p:nvSpPr>
            <p:cNvPr id="48" name="Line 44"/>
            <p:cNvSpPr>
              <a:spLocks noChangeShapeType="1"/>
            </p:cNvSpPr>
            <p:nvPr/>
          </p:nvSpPr>
          <p:spPr bwMode="auto">
            <a:xfrm flipH="1">
              <a:off x="58674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49" name="Text Box 49"/>
            <p:cNvSpPr txBox="1">
              <a:spLocks noChangeArrowheads="1"/>
            </p:cNvSpPr>
            <p:nvPr/>
          </p:nvSpPr>
          <p:spPr bwMode="auto">
            <a:xfrm flipH="1">
              <a:off x="56548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13</a:t>
              </a:r>
            </a:p>
          </p:txBody>
        </p:sp>
        <p:sp>
          <p:nvSpPr>
            <p:cNvPr id="50" name="Line 44"/>
            <p:cNvSpPr>
              <a:spLocks noChangeShapeType="1"/>
            </p:cNvSpPr>
            <p:nvPr/>
          </p:nvSpPr>
          <p:spPr bwMode="auto">
            <a:xfrm flipH="1">
              <a:off x="6553200" y="3352800"/>
              <a:ext cx="0" cy="914400"/>
            </a:xfrm>
            <a:prstGeom prst="line">
              <a:avLst/>
            </a:prstGeom>
          </p:spPr>
          <p:style>
            <a:lnRef idx="3">
              <a:schemeClr val="dk1"/>
            </a:lnRef>
            <a:fillRef idx="0">
              <a:schemeClr val="dk1"/>
            </a:fillRef>
            <a:effectRef idx="2">
              <a:schemeClr val="dk1"/>
            </a:effectRef>
            <a:fontRef idx="minor">
              <a:schemeClr val="tx1"/>
            </a:fontRef>
          </p:style>
          <p:txBody>
            <a:bodyPr wrap="none" anchor="ctr"/>
            <a:lstStyle/>
            <a:p>
              <a:endParaRPr lang="en-US"/>
            </a:p>
          </p:txBody>
        </p:sp>
        <p:sp>
          <p:nvSpPr>
            <p:cNvPr id="51" name="Text Box 49"/>
            <p:cNvSpPr txBox="1">
              <a:spLocks noChangeArrowheads="1"/>
            </p:cNvSpPr>
            <p:nvPr/>
          </p:nvSpPr>
          <p:spPr bwMode="auto">
            <a:xfrm flipH="1">
              <a:off x="6340653" y="4267200"/>
              <a:ext cx="330946" cy="369332"/>
            </a:xfrm>
            <a:prstGeom prst="rect">
              <a:avLst/>
            </a:prstGeom>
            <a:noFill/>
            <a:ln w="9525">
              <a:noFill/>
              <a:miter lim="800000"/>
              <a:headEnd/>
              <a:tailEnd/>
            </a:ln>
          </p:spPr>
          <p:txBody>
            <a:bodyPr wrap="none" anchor="ctr">
              <a:spAutoFit/>
            </a:bodyPr>
            <a:lstStyle/>
            <a:p>
              <a:pPr algn="ctr">
                <a:spcBef>
                  <a:spcPct val="50000"/>
                </a:spcBef>
              </a:pPr>
              <a:r>
                <a:rPr lang="en-US" b="1" dirty="0">
                  <a:latin typeface="Helvetica" charset="0"/>
                </a:rPr>
                <a:t>15</a:t>
              </a:r>
            </a:p>
          </p:txBody>
        </p:sp>
      </p:grpSp>
      <p:sp>
        <p:nvSpPr>
          <p:cNvPr id="53" name="Rectangle 52"/>
          <p:cNvSpPr>
            <a:spLocks noChangeArrowheads="1"/>
          </p:cNvSpPr>
          <p:nvPr/>
        </p:nvSpPr>
        <p:spPr bwMode="auto">
          <a:xfrm>
            <a:off x="9622289" y="0"/>
            <a:ext cx="2566536" cy="1754326"/>
          </a:xfrm>
          <a:prstGeom prst="rect">
            <a:avLst/>
          </a:prstGeom>
          <a:noFill/>
          <a:ln w="9525">
            <a:noFill/>
            <a:miter lim="800000"/>
            <a:headEnd/>
            <a:tailEnd/>
          </a:ln>
        </p:spPr>
        <p:txBody>
          <a:bodyPr wrap="square">
            <a:spAutoFit/>
          </a:bodyPr>
          <a:lstStyle/>
          <a:p>
            <a:r>
              <a:rPr lang="en-US" b="1" dirty="0">
                <a:solidFill>
                  <a:srgbClr val="C00000"/>
                </a:solidFill>
              </a:rPr>
              <a:t>Process        Burst Time   </a:t>
            </a:r>
          </a:p>
          <a:p>
            <a:r>
              <a:rPr lang="en-US" sz="1600" dirty="0">
                <a:solidFill>
                  <a:schemeClr val="accent1">
                    <a:lumMod val="50000"/>
                  </a:schemeClr>
                </a:solidFill>
              </a:rPr>
              <a:t>           </a:t>
            </a:r>
            <a:r>
              <a:rPr lang="en-US" b="1" dirty="0">
                <a:solidFill>
                  <a:schemeClr val="tx2">
                    <a:lumMod val="85000"/>
                    <a:lumOff val="15000"/>
                  </a:schemeClr>
                </a:solidFill>
              </a:rPr>
              <a:t>P1	     	10              </a:t>
            </a:r>
          </a:p>
          <a:p>
            <a:r>
              <a:rPr lang="en-US" b="1" dirty="0">
                <a:solidFill>
                  <a:schemeClr val="tx2">
                    <a:lumMod val="85000"/>
                    <a:lumOff val="15000"/>
                  </a:schemeClr>
                </a:solidFill>
              </a:rPr>
              <a:t>           P2 	                     5              </a:t>
            </a:r>
          </a:p>
          <a:p>
            <a:r>
              <a:rPr lang="en-US" b="1" dirty="0">
                <a:solidFill>
                  <a:schemeClr val="tx2">
                    <a:lumMod val="85000"/>
                    <a:lumOff val="15000"/>
                  </a:schemeClr>
                </a:solidFill>
              </a:rPr>
              <a:t>           P3	 	  2       </a:t>
            </a:r>
          </a:p>
          <a:p>
            <a:r>
              <a:rPr lang="en-US" b="1" dirty="0">
                <a:solidFill>
                  <a:schemeClr val="tx2">
                    <a:lumMod val="85000"/>
                    <a:lumOff val="15000"/>
                  </a:schemeClr>
                </a:solidFill>
              </a:rPr>
              <a:t>quantum=2ms</a:t>
            </a:r>
          </a:p>
          <a:p>
            <a:r>
              <a:rPr lang="en-US" b="1" dirty="0">
                <a:solidFill>
                  <a:schemeClr val="tx2">
                    <a:lumMod val="85000"/>
                    <a:lumOff val="15000"/>
                  </a:schemeClr>
                </a:solidFill>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 calcmode="lin" valueType="num">
                                      <p:cBhvr additive="base">
                                        <p:cTn id="2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anim calcmode="lin" valueType="num">
                                      <p:cBhvr additive="base">
                                        <p:cTn id="3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6">
                                            <p:txEl>
                                              <p:pRg st="2" end="2"/>
                                            </p:txEl>
                                          </p:spTgt>
                                        </p:tgtEl>
                                        <p:attrNameLst>
                                          <p:attrName>style.visibility</p:attrName>
                                        </p:attrNameLst>
                                      </p:cBhvr>
                                      <p:to>
                                        <p:strVal val="visible"/>
                                      </p:to>
                                    </p:set>
                                    <p:anim calcmode="lin" valueType="num">
                                      <p:cBhvr additive="base">
                                        <p:cTn id="37"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6">
                                            <p:txEl>
                                              <p:pRg st="3" end="3"/>
                                            </p:txEl>
                                          </p:spTgt>
                                        </p:tgtEl>
                                        <p:attrNameLst>
                                          <p:attrName>style.visibility</p:attrName>
                                        </p:attrNameLst>
                                      </p:cBhvr>
                                      <p:to>
                                        <p:strVal val="visible"/>
                                      </p:to>
                                    </p:set>
                                    <p:anim calcmode="lin" valueType="num">
                                      <p:cBhvr additive="base">
                                        <p:cTn id="41"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6">
                                            <p:txEl>
                                              <p:pRg st="4" end="4"/>
                                            </p:txEl>
                                          </p:spTgt>
                                        </p:tgtEl>
                                        <p:attrNameLst>
                                          <p:attrName>style.visibility</p:attrName>
                                        </p:attrNameLst>
                                      </p:cBhvr>
                                      <p:to>
                                        <p:strVal val="visible"/>
                                      </p:to>
                                    </p:set>
                                    <p:anim calcmode="lin" valueType="num">
                                      <p:cBhvr additive="base">
                                        <p:cTn id="45"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6">
                                            <p:txEl>
                                              <p:pRg st="5" end="5"/>
                                            </p:txEl>
                                          </p:spTgt>
                                        </p:tgtEl>
                                        <p:attrNameLst>
                                          <p:attrName>style.visibility</p:attrName>
                                        </p:attrNameLst>
                                      </p:cBhvr>
                                      <p:to>
                                        <p:strVal val="visible"/>
                                      </p:to>
                                    </p:set>
                                    <p:anim calcmode="lin" valueType="num">
                                      <p:cBhvr additive="base">
                                        <p:cTn id="51" dur="500" fill="hold"/>
                                        <p:tgtEl>
                                          <p:spTgt spid="4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Question</a:t>
            </a:r>
          </a:p>
        </p:txBody>
      </p:sp>
      <p:graphicFrame>
        <p:nvGraphicFramePr>
          <p:cNvPr id="4" name="Content Placeholder 3"/>
          <p:cNvGraphicFramePr>
            <a:graphicFrameLocks noGrp="1"/>
          </p:cNvGraphicFramePr>
          <p:nvPr>
            <p:ph idx="1"/>
          </p:nvPr>
        </p:nvGraphicFramePr>
        <p:xfrm>
          <a:off x="608012" y="2438400"/>
          <a:ext cx="7543800" cy="289560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r>
                        <a:rPr lang="en-US" sz="3200" dirty="0">
                          <a:solidFill>
                            <a:srgbClr val="C00000"/>
                          </a:solidFill>
                        </a:rPr>
                        <a:t>Processes</a:t>
                      </a:r>
                    </a:p>
                  </a:txBody>
                  <a:tcPr/>
                </a:tc>
                <a:tc>
                  <a:txBody>
                    <a:bodyPr/>
                    <a:lstStyle/>
                    <a:p>
                      <a:r>
                        <a:rPr lang="en-US" sz="3200" dirty="0">
                          <a:solidFill>
                            <a:srgbClr val="C00000"/>
                          </a:solidFill>
                        </a:rPr>
                        <a:t>Arrival time</a:t>
                      </a:r>
                    </a:p>
                  </a:txBody>
                  <a:tcPr/>
                </a:tc>
                <a:tc>
                  <a:txBody>
                    <a:bodyPr/>
                    <a:lstStyle/>
                    <a:p>
                      <a:r>
                        <a:rPr lang="en-US" sz="3200" dirty="0">
                          <a:solidFill>
                            <a:srgbClr val="C00000"/>
                          </a:solidFill>
                        </a:rPr>
                        <a:t>Burst Time</a:t>
                      </a:r>
                    </a:p>
                  </a:txBody>
                  <a:tcPr/>
                </a:tc>
                <a:extLst>
                  <a:ext uri="{0D108BD9-81ED-4DB2-BD59-A6C34878D82A}">
                    <a16:rowId xmlns:a16="http://schemas.microsoft.com/office/drawing/2014/main" val="10000"/>
                  </a:ext>
                </a:extLst>
              </a:tr>
              <a:tr h="457200">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0</a:t>
                      </a:r>
                    </a:p>
                  </a:txBody>
                  <a:tcPr/>
                </a:tc>
                <a:tc>
                  <a:txBody>
                    <a:bodyPr/>
                    <a:lstStyle/>
                    <a:p>
                      <a:r>
                        <a:rPr lang="en-US" sz="3200" kern="1200" dirty="0">
                          <a:solidFill>
                            <a:schemeClr val="tx2">
                              <a:lumMod val="75000"/>
                              <a:lumOff val="25000"/>
                            </a:schemeClr>
                          </a:solidFill>
                          <a:latin typeface="+mn-lt"/>
                          <a:ea typeface="+mn-ea"/>
                          <a:cs typeface="+mn-cs"/>
                        </a:rPr>
                        <a:t>8</a:t>
                      </a:r>
                    </a:p>
                  </a:txBody>
                  <a:tcPr/>
                </a:tc>
                <a:extLst>
                  <a:ext uri="{0D108BD9-81ED-4DB2-BD59-A6C34878D82A}">
                    <a16:rowId xmlns:a16="http://schemas.microsoft.com/office/drawing/2014/main" val="10001"/>
                  </a:ext>
                </a:extLst>
              </a:tr>
              <a:tr h="457200">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0</a:t>
                      </a:r>
                    </a:p>
                  </a:txBody>
                  <a:tcPr/>
                </a:tc>
                <a:tc>
                  <a:txBody>
                    <a:bodyPr/>
                    <a:lstStyle/>
                    <a:p>
                      <a:r>
                        <a:rPr lang="en-US" sz="3200" kern="1200" dirty="0">
                          <a:solidFill>
                            <a:schemeClr val="tx2">
                              <a:lumMod val="75000"/>
                              <a:lumOff val="25000"/>
                            </a:schemeClr>
                          </a:solidFill>
                          <a:latin typeface="+mn-lt"/>
                          <a:ea typeface="+mn-ea"/>
                          <a:cs typeface="+mn-cs"/>
                        </a:rPr>
                        <a:t>4</a:t>
                      </a:r>
                    </a:p>
                  </a:txBody>
                  <a:tcPr/>
                </a:tc>
                <a:extLst>
                  <a:ext uri="{0D108BD9-81ED-4DB2-BD59-A6C34878D82A}">
                    <a16:rowId xmlns:a16="http://schemas.microsoft.com/office/drawing/2014/main" val="10002"/>
                  </a:ext>
                </a:extLst>
              </a:tr>
              <a:tr h="457200">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1</a:t>
                      </a:r>
                    </a:p>
                  </a:txBody>
                  <a:tcPr/>
                </a:tc>
                <a:tc>
                  <a:txBody>
                    <a:bodyPr/>
                    <a:lstStyle/>
                    <a:p>
                      <a:r>
                        <a:rPr lang="en-US" sz="3200" kern="1200" dirty="0">
                          <a:solidFill>
                            <a:schemeClr val="tx2">
                              <a:lumMod val="75000"/>
                              <a:lumOff val="25000"/>
                            </a:schemeClr>
                          </a:solidFill>
                          <a:latin typeface="+mn-lt"/>
                          <a:ea typeface="+mn-ea"/>
                          <a:cs typeface="+mn-cs"/>
                        </a:rPr>
                        <a:t>6</a:t>
                      </a:r>
                    </a:p>
                  </a:txBody>
                  <a:tcPr/>
                </a:tc>
                <a:extLst>
                  <a:ext uri="{0D108BD9-81ED-4DB2-BD59-A6C34878D82A}">
                    <a16:rowId xmlns:a16="http://schemas.microsoft.com/office/drawing/2014/main" val="10003"/>
                  </a:ext>
                </a:extLst>
              </a:tr>
              <a:tr h="457200">
                <a:tc>
                  <a:txBody>
                    <a:bodyPr/>
                    <a:lstStyle/>
                    <a:p>
                      <a:r>
                        <a:rPr lang="en-US" sz="3200" kern="1200" dirty="0">
                          <a:solidFill>
                            <a:schemeClr val="tx2">
                              <a:lumMod val="75000"/>
                              <a:lumOff val="25000"/>
                            </a:schemeClr>
                          </a:solidFill>
                          <a:latin typeface="+mn-lt"/>
                          <a:ea typeface="+mn-ea"/>
                          <a:cs typeface="+mn-cs"/>
                        </a:rPr>
                        <a:t>D</a:t>
                      </a:r>
                    </a:p>
                  </a:txBody>
                  <a:tcPr/>
                </a:tc>
                <a:tc>
                  <a:txBody>
                    <a:bodyPr/>
                    <a:lstStyle/>
                    <a:p>
                      <a:r>
                        <a:rPr lang="en-US" sz="3200" kern="1200" dirty="0">
                          <a:solidFill>
                            <a:schemeClr val="tx2">
                              <a:lumMod val="75000"/>
                              <a:lumOff val="25000"/>
                            </a:schemeClr>
                          </a:solidFill>
                          <a:latin typeface="+mn-lt"/>
                          <a:ea typeface="+mn-ea"/>
                          <a:cs typeface="+mn-cs"/>
                        </a:rPr>
                        <a:t>2</a:t>
                      </a:r>
                    </a:p>
                  </a:txBody>
                  <a:tcPr/>
                </a:tc>
                <a:tc>
                  <a:txBody>
                    <a:bodyPr/>
                    <a:lstStyle/>
                    <a:p>
                      <a:r>
                        <a:rPr lang="en-US" sz="3200" kern="1200" dirty="0">
                          <a:solidFill>
                            <a:schemeClr val="tx2">
                              <a:lumMod val="75000"/>
                              <a:lumOff val="25000"/>
                            </a:schemeClr>
                          </a:solidFill>
                          <a:latin typeface="+mn-lt"/>
                          <a:ea typeface="+mn-ea"/>
                          <a:cs typeface="+mn-cs"/>
                        </a:rPr>
                        <a:t>1</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8304212" y="3581400"/>
            <a:ext cx="3048000" cy="584775"/>
          </a:xfrm>
          <a:prstGeom prst="rect">
            <a:avLst/>
          </a:prstGeom>
          <a:noFill/>
        </p:spPr>
        <p:txBody>
          <a:bodyPr wrap="square" rtlCol="0">
            <a:spAutoFit/>
          </a:bodyPr>
          <a:lstStyle/>
          <a:p>
            <a:r>
              <a:rPr lang="en-US" sz="3200" dirty="0">
                <a:solidFill>
                  <a:srgbClr val="C00000"/>
                </a:solidFill>
              </a:rPr>
              <a:t>Quantum  =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Round Robin Scheduling</a:t>
            </a:r>
          </a:p>
        </p:txBody>
      </p:sp>
      <p:graphicFrame>
        <p:nvGraphicFramePr>
          <p:cNvPr id="44" name="Content Placeholder 3"/>
          <p:cNvGraphicFramePr>
            <a:graphicFrameLocks/>
          </p:cNvGraphicFramePr>
          <p:nvPr/>
        </p:nvGraphicFramePr>
        <p:xfrm>
          <a:off x="152399" y="1676400"/>
          <a:ext cx="6246813" cy="2590800"/>
        </p:xfrm>
        <a:graphic>
          <a:graphicData uri="http://schemas.openxmlformats.org/drawingml/2006/table">
            <a:tbl>
              <a:tblPr firstRow="1" bandRow="1">
                <a:tableStyleId>{5940675A-B579-460E-94D1-54222C63F5DA}</a:tableStyleId>
              </a:tblPr>
              <a:tblGrid>
                <a:gridCol w="2082271">
                  <a:extLst>
                    <a:ext uri="{9D8B030D-6E8A-4147-A177-3AD203B41FA5}">
                      <a16:colId xmlns:a16="http://schemas.microsoft.com/office/drawing/2014/main" val="20000"/>
                    </a:ext>
                  </a:extLst>
                </a:gridCol>
                <a:gridCol w="2082271">
                  <a:extLst>
                    <a:ext uri="{9D8B030D-6E8A-4147-A177-3AD203B41FA5}">
                      <a16:colId xmlns:a16="http://schemas.microsoft.com/office/drawing/2014/main" val="20001"/>
                    </a:ext>
                  </a:extLst>
                </a:gridCol>
                <a:gridCol w="2082271">
                  <a:extLst>
                    <a:ext uri="{9D8B030D-6E8A-4147-A177-3AD203B41FA5}">
                      <a16:colId xmlns:a16="http://schemas.microsoft.com/office/drawing/2014/main" val="20002"/>
                    </a:ext>
                  </a:extLst>
                </a:gridCol>
              </a:tblGrid>
              <a:tr h="441960">
                <a:tc>
                  <a:txBody>
                    <a:bodyPr/>
                    <a:lstStyle/>
                    <a:p>
                      <a:r>
                        <a:rPr lang="en-US" sz="2800" dirty="0">
                          <a:solidFill>
                            <a:srgbClr val="C00000"/>
                          </a:solidFill>
                        </a:rPr>
                        <a:t>Processes</a:t>
                      </a:r>
                    </a:p>
                  </a:txBody>
                  <a:tcPr/>
                </a:tc>
                <a:tc>
                  <a:txBody>
                    <a:bodyPr/>
                    <a:lstStyle/>
                    <a:p>
                      <a:r>
                        <a:rPr lang="en-US" sz="2800" dirty="0">
                          <a:solidFill>
                            <a:srgbClr val="C00000"/>
                          </a:solidFill>
                        </a:rPr>
                        <a:t>Arrival time</a:t>
                      </a:r>
                    </a:p>
                  </a:txBody>
                  <a:tcPr/>
                </a:tc>
                <a:tc>
                  <a:txBody>
                    <a:bodyPr/>
                    <a:lstStyle/>
                    <a:p>
                      <a:r>
                        <a:rPr lang="en-US" sz="2800" dirty="0">
                          <a:solidFill>
                            <a:srgbClr val="C00000"/>
                          </a:solidFill>
                        </a:rPr>
                        <a:t>Burst Time</a:t>
                      </a:r>
                    </a:p>
                  </a:txBody>
                  <a:tcPr/>
                </a:tc>
                <a:extLst>
                  <a:ext uri="{0D108BD9-81ED-4DB2-BD59-A6C34878D82A}">
                    <a16:rowId xmlns:a16="http://schemas.microsoft.com/office/drawing/2014/main" val="10000"/>
                  </a:ext>
                </a:extLst>
              </a:tr>
              <a:tr h="441960">
                <a:tc>
                  <a:txBody>
                    <a:bodyPr/>
                    <a:lstStyle/>
                    <a:p>
                      <a:r>
                        <a:rPr lang="en-US" sz="2800" kern="1200" dirty="0">
                          <a:solidFill>
                            <a:schemeClr val="tx2">
                              <a:lumMod val="75000"/>
                              <a:lumOff val="25000"/>
                            </a:schemeClr>
                          </a:solidFill>
                          <a:latin typeface="+mn-lt"/>
                          <a:ea typeface="+mn-ea"/>
                          <a:cs typeface="+mn-cs"/>
                        </a:rPr>
                        <a:t>A</a:t>
                      </a:r>
                    </a:p>
                  </a:txBody>
                  <a:tcPr/>
                </a:tc>
                <a:tc>
                  <a:txBody>
                    <a:bodyPr/>
                    <a:lstStyle/>
                    <a:p>
                      <a:r>
                        <a:rPr lang="en-US" sz="2800" kern="1200" dirty="0">
                          <a:solidFill>
                            <a:schemeClr val="tx2">
                              <a:lumMod val="75000"/>
                              <a:lumOff val="25000"/>
                            </a:schemeClr>
                          </a:solidFill>
                          <a:latin typeface="+mn-lt"/>
                          <a:ea typeface="+mn-ea"/>
                          <a:cs typeface="+mn-cs"/>
                        </a:rPr>
                        <a:t>0</a:t>
                      </a:r>
                    </a:p>
                  </a:txBody>
                  <a:tcPr/>
                </a:tc>
                <a:tc>
                  <a:txBody>
                    <a:bodyPr/>
                    <a:lstStyle/>
                    <a:p>
                      <a:r>
                        <a:rPr lang="en-US" sz="2800" kern="1200" dirty="0">
                          <a:solidFill>
                            <a:schemeClr val="tx2">
                              <a:lumMod val="75000"/>
                              <a:lumOff val="25000"/>
                            </a:schemeClr>
                          </a:solidFill>
                          <a:latin typeface="+mn-lt"/>
                          <a:ea typeface="+mn-ea"/>
                          <a:cs typeface="+mn-cs"/>
                        </a:rPr>
                        <a:t>8</a:t>
                      </a:r>
                    </a:p>
                  </a:txBody>
                  <a:tcPr/>
                </a:tc>
                <a:extLst>
                  <a:ext uri="{0D108BD9-81ED-4DB2-BD59-A6C34878D82A}">
                    <a16:rowId xmlns:a16="http://schemas.microsoft.com/office/drawing/2014/main" val="10001"/>
                  </a:ext>
                </a:extLst>
              </a:tr>
              <a:tr h="441960">
                <a:tc>
                  <a:txBody>
                    <a:bodyPr/>
                    <a:lstStyle/>
                    <a:p>
                      <a:r>
                        <a:rPr lang="en-US" sz="2800" kern="1200" dirty="0">
                          <a:solidFill>
                            <a:schemeClr val="tx2">
                              <a:lumMod val="75000"/>
                              <a:lumOff val="25000"/>
                            </a:schemeClr>
                          </a:solidFill>
                          <a:latin typeface="+mn-lt"/>
                          <a:ea typeface="+mn-ea"/>
                          <a:cs typeface="+mn-cs"/>
                        </a:rPr>
                        <a:t>B</a:t>
                      </a:r>
                    </a:p>
                  </a:txBody>
                  <a:tcPr/>
                </a:tc>
                <a:tc>
                  <a:txBody>
                    <a:bodyPr/>
                    <a:lstStyle/>
                    <a:p>
                      <a:r>
                        <a:rPr lang="en-US" sz="2800" kern="1200" dirty="0">
                          <a:solidFill>
                            <a:schemeClr val="tx2">
                              <a:lumMod val="75000"/>
                              <a:lumOff val="25000"/>
                            </a:schemeClr>
                          </a:solidFill>
                          <a:latin typeface="+mn-lt"/>
                          <a:ea typeface="+mn-ea"/>
                          <a:cs typeface="+mn-cs"/>
                        </a:rPr>
                        <a:t>0</a:t>
                      </a:r>
                    </a:p>
                  </a:txBody>
                  <a:tcPr/>
                </a:tc>
                <a:tc>
                  <a:txBody>
                    <a:bodyPr/>
                    <a:lstStyle/>
                    <a:p>
                      <a:r>
                        <a:rPr lang="en-US" sz="2800" kern="1200" dirty="0">
                          <a:solidFill>
                            <a:schemeClr val="tx2">
                              <a:lumMod val="75000"/>
                              <a:lumOff val="25000"/>
                            </a:schemeClr>
                          </a:solidFill>
                          <a:latin typeface="+mn-lt"/>
                          <a:ea typeface="+mn-ea"/>
                          <a:cs typeface="+mn-cs"/>
                        </a:rPr>
                        <a:t>4</a:t>
                      </a:r>
                    </a:p>
                  </a:txBody>
                  <a:tcPr/>
                </a:tc>
                <a:extLst>
                  <a:ext uri="{0D108BD9-81ED-4DB2-BD59-A6C34878D82A}">
                    <a16:rowId xmlns:a16="http://schemas.microsoft.com/office/drawing/2014/main" val="10002"/>
                  </a:ext>
                </a:extLst>
              </a:tr>
              <a:tr h="441960">
                <a:tc>
                  <a:txBody>
                    <a:bodyPr/>
                    <a:lstStyle/>
                    <a:p>
                      <a:r>
                        <a:rPr lang="en-US" sz="2800" kern="1200" dirty="0">
                          <a:solidFill>
                            <a:schemeClr val="tx2">
                              <a:lumMod val="75000"/>
                              <a:lumOff val="25000"/>
                            </a:schemeClr>
                          </a:solidFill>
                          <a:latin typeface="+mn-lt"/>
                          <a:ea typeface="+mn-ea"/>
                          <a:cs typeface="+mn-cs"/>
                        </a:rPr>
                        <a:t>C</a:t>
                      </a:r>
                    </a:p>
                  </a:txBody>
                  <a:tcPr/>
                </a:tc>
                <a:tc>
                  <a:txBody>
                    <a:bodyPr/>
                    <a:lstStyle/>
                    <a:p>
                      <a:r>
                        <a:rPr lang="en-US" sz="2800" kern="1200" dirty="0">
                          <a:solidFill>
                            <a:schemeClr val="tx2">
                              <a:lumMod val="75000"/>
                              <a:lumOff val="25000"/>
                            </a:schemeClr>
                          </a:solidFill>
                          <a:latin typeface="+mn-lt"/>
                          <a:ea typeface="+mn-ea"/>
                          <a:cs typeface="+mn-cs"/>
                        </a:rPr>
                        <a:t>1</a:t>
                      </a:r>
                    </a:p>
                  </a:txBody>
                  <a:tcPr/>
                </a:tc>
                <a:tc>
                  <a:txBody>
                    <a:bodyPr/>
                    <a:lstStyle/>
                    <a:p>
                      <a:r>
                        <a:rPr lang="en-US" sz="2800" kern="1200" dirty="0">
                          <a:solidFill>
                            <a:schemeClr val="tx2">
                              <a:lumMod val="75000"/>
                              <a:lumOff val="25000"/>
                            </a:schemeClr>
                          </a:solidFill>
                          <a:latin typeface="+mn-lt"/>
                          <a:ea typeface="+mn-ea"/>
                          <a:cs typeface="+mn-cs"/>
                        </a:rPr>
                        <a:t>6</a:t>
                      </a:r>
                    </a:p>
                  </a:txBody>
                  <a:tcPr/>
                </a:tc>
                <a:extLst>
                  <a:ext uri="{0D108BD9-81ED-4DB2-BD59-A6C34878D82A}">
                    <a16:rowId xmlns:a16="http://schemas.microsoft.com/office/drawing/2014/main" val="10003"/>
                  </a:ext>
                </a:extLst>
              </a:tr>
              <a:tr h="441960">
                <a:tc>
                  <a:txBody>
                    <a:bodyPr/>
                    <a:lstStyle/>
                    <a:p>
                      <a:r>
                        <a:rPr lang="en-US" sz="2800" kern="1200" dirty="0">
                          <a:solidFill>
                            <a:schemeClr val="tx2">
                              <a:lumMod val="75000"/>
                              <a:lumOff val="25000"/>
                            </a:schemeClr>
                          </a:solidFill>
                          <a:latin typeface="+mn-lt"/>
                          <a:ea typeface="+mn-ea"/>
                          <a:cs typeface="+mn-cs"/>
                        </a:rPr>
                        <a:t>D</a:t>
                      </a:r>
                    </a:p>
                  </a:txBody>
                  <a:tcPr/>
                </a:tc>
                <a:tc>
                  <a:txBody>
                    <a:bodyPr/>
                    <a:lstStyle/>
                    <a:p>
                      <a:r>
                        <a:rPr lang="en-US" sz="2800" kern="1200" dirty="0">
                          <a:solidFill>
                            <a:schemeClr val="tx2">
                              <a:lumMod val="75000"/>
                              <a:lumOff val="25000"/>
                            </a:schemeClr>
                          </a:solidFill>
                          <a:latin typeface="+mn-lt"/>
                          <a:ea typeface="+mn-ea"/>
                          <a:cs typeface="+mn-cs"/>
                        </a:rPr>
                        <a:t>2</a:t>
                      </a:r>
                    </a:p>
                  </a:txBody>
                  <a:tcPr/>
                </a:tc>
                <a:tc>
                  <a:txBody>
                    <a:bodyPr/>
                    <a:lstStyle/>
                    <a:p>
                      <a:r>
                        <a:rPr lang="en-US" sz="2800" kern="1200" dirty="0">
                          <a:solidFill>
                            <a:schemeClr val="tx2">
                              <a:lumMod val="75000"/>
                              <a:lumOff val="25000"/>
                            </a:schemeClr>
                          </a:solidFill>
                          <a:latin typeface="+mn-lt"/>
                          <a:ea typeface="+mn-ea"/>
                          <a:cs typeface="+mn-cs"/>
                        </a:rPr>
                        <a:t>1</a:t>
                      </a:r>
                    </a:p>
                  </a:txBody>
                  <a:tcPr/>
                </a:tc>
                <a:extLst>
                  <a:ext uri="{0D108BD9-81ED-4DB2-BD59-A6C34878D82A}">
                    <a16:rowId xmlns:a16="http://schemas.microsoft.com/office/drawing/2014/main" val="10004"/>
                  </a:ext>
                </a:extLst>
              </a:tr>
            </a:tbl>
          </a:graphicData>
        </a:graphic>
      </p:graphicFrame>
      <p:graphicFrame>
        <p:nvGraphicFramePr>
          <p:cNvPr id="46" name="Table 45"/>
          <p:cNvGraphicFramePr>
            <a:graphicFrameLocks noGrp="1"/>
          </p:cNvGraphicFramePr>
          <p:nvPr/>
        </p:nvGraphicFramePr>
        <p:xfrm>
          <a:off x="1065212" y="4876800"/>
          <a:ext cx="9980612" cy="1676400"/>
        </p:xfrm>
        <a:graphic>
          <a:graphicData uri="http://schemas.openxmlformats.org/drawingml/2006/table">
            <a:tbl>
              <a:tblPr firstRow="1" bandRow="1">
                <a:tableStyleId>{5940675A-B579-460E-94D1-54222C63F5DA}</a:tableStyleId>
              </a:tblPr>
              <a:tblGrid>
                <a:gridCol w="3078292">
                  <a:extLst>
                    <a:ext uri="{9D8B030D-6E8A-4147-A177-3AD203B41FA5}">
                      <a16:colId xmlns:a16="http://schemas.microsoft.com/office/drawing/2014/main" val="20000"/>
                    </a:ext>
                  </a:extLst>
                </a:gridCol>
                <a:gridCol w="499184">
                  <a:extLst>
                    <a:ext uri="{9D8B030D-6E8A-4147-A177-3AD203B41FA5}">
                      <a16:colId xmlns:a16="http://schemas.microsoft.com/office/drawing/2014/main" val="20001"/>
                    </a:ext>
                  </a:extLst>
                </a:gridCol>
                <a:gridCol w="748773">
                  <a:extLst>
                    <a:ext uri="{9D8B030D-6E8A-4147-A177-3AD203B41FA5}">
                      <a16:colId xmlns:a16="http://schemas.microsoft.com/office/drawing/2014/main" val="20002"/>
                    </a:ext>
                  </a:extLst>
                </a:gridCol>
                <a:gridCol w="665577">
                  <a:extLst>
                    <a:ext uri="{9D8B030D-6E8A-4147-A177-3AD203B41FA5}">
                      <a16:colId xmlns:a16="http://schemas.microsoft.com/office/drawing/2014/main" val="20003"/>
                    </a:ext>
                  </a:extLst>
                </a:gridCol>
                <a:gridCol w="665577">
                  <a:extLst>
                    <a:ext uri="{9D8B030D-6E8A-4147-A177-3AD203B41FA5}">
                      <a16:colId xmlns:a16="http://schemas.microsoft.com/office/drawing/2014/main" val="20004"/>
                    </a:ext>
                  </a:extLst>
                </a:gridCol>
                <a:gridCol w="748773">
                  <a:extLst>
                    <a:ext uri="{9D8B030D-6E8A-4147-A177-3AD203B41FA5}">
                      <a16:colId xmlns:a16="http://schemas.microsoft.com/office/drawing/2014/main" val="20005"/>
                    </a:ext>
                  </a:extLst>
                </a:gridCol>
                <a:gridCol w="848612">
                  <a:extLst>
                    <a:ext uri="{9D8B030D-6E8A-4147-A177-3AD203B41FA5}">
                      <a16:colId xmlns:a16="http://schemas.microsoft.com/office/drawing/2014/main" val="20006"/>
                    </a:ext>
                  </a:extLst>
                </a:gridCol>
                <a:gridCol w="729418">
                  <a:extLst>
                    <a:ext uri="{9D8B030D-6E8A-4147-A177-3AD203B41FA5}">
                      <a16:colId xmlns:a16="http://schemas.microsoft.com/office/drawing/2014/main" val="20007"/>
                    </a:ext>
                  </a:extLst>
                </a:gridCol>
                <a:gridCol w="727685">
                  <a:extLst>
                    <a:ext uri="{9D8B030D-6E8A-4147-A177-3AD203B41FA5}">
                      <a16:colId xmlns:a16="http://schemas.microsoft.com/office/drawing/2014/main" val="20008"/>
                    </a:ext>
                  </a:extLst>
                </a:gridCol>
                <a:gridCol w="676651">
                  <a:extLst>
                    <a:ext uri="{9D8B030D-6E8A-4147-A177-3AD203B41FA5}">
                      <a16:colId xmlns:a16="http://schemas.microsoft.com/office/drawing/2014/main" val="20009"/>
                    </a:ext>
                  </a:extLst>
                </a:gridCol>
                <a:gridCol w="592070">
                  <a:extLst>
                    <a:ext uri="{9D8B030D-6E8A-4147-A177-3AD203B41FA5}">
                      <a16:colId xmlns:a16="http://schemas.microsoft.com/office/drawing/2014/main" val="20010"/>
                    </a:ext>
                  </a:extLst>
                </a:gridCol>
              </a:tblGrid>
              <a:tr h="464949">
                <a:tc>
                  <a:txBody>
                    <a:bodyPr/>
                    <a:lstStyle/>
                    <a:p>
                      <a:r>
                        <a:rPr lang="en-US" sz="2800" kern="1200" dirty="0">
                          <a:solidFill>
                            <a:srgbClr val="C00000"/>
                          </a:solidFill>
                          <a:latin typeface="+mn-lt"/>
                          <a:ea typeface="+mn-ea"/>
                          <a:cs typeface="+mn-cs"/>
                        </a:rPr>
                        <a:t>Time Left </a:t>
                      </a:r>
                    </a:p>
                  </a:txBody>
                  <a:tcPr/>
                </a:tc>
                <a:tc>
                  <a:txBody>
                    <a:bodyPr/>
                    <a:lstStyle/>
                    <a:p>
                      <a:pPr algn="r"/>
                      <a:r>
                        <a:rPr lang="en-US" sz="2800" kern="1200" dirty="0">
                          <a:solidFill>
                            <a:schemeClr val="tx2">
                              <a:lumMod val="75000"/>
                              <a:lumOff val="25000"/>
                            </a:schemeClr>
                          </a:solidFill>
                          <a:latin typeface="+mn-lt"/>
                          <a:ea typeface="+mn-ea"/>
                          <a:cs typeface="+mn-cs"/>
                        </a:rPr>
                        <a:t>6</a:t>
                      </a:r>
                    </a:p>
                  </a:txBody>
                  <a:tcPr/>
                </a:tc>
                <a:tc>
                  <a:txBody>
                    <a:bodyPr/>
                    <a:lstStyle/>
                    <a:p>
                      <a:pPr algn="r"/>
                      <a:r>
                        <a:rPr lang="en-US" sz="2800" kern="1200" dirty="0">
                          <a:solidFill>
                            <a:schemeClr val="tx2">
                              <a:lumMod val="75000"/>
                              <a:lumOff val="25000"/>
                            </a:schemeClr>
                          </a:solidFill>
                          <a:latin typeface="+mn-lt"/>
                          <a:ea typeface="+mn-ea"/>
                          <a:cs typeface="+mn-cs"/>
                        </a:rPr>
                        <a:t>2</a:t>
                      </a:r>
                    </a:p>
                  </a:txBody>
                  <a:tcPr/>
                </a:tc>
                <a:tc>
                  <a:txBody>
                    <a:bodyPr/>
                    <a:lstStyle/>
                    <a:p>
                      <a:pPr algn="r"/>
                      <a:r>
                        <a:rPr lang="en-US" sz="2800" kern="1200" dirty="0">
                          <a:solidFill>
                            <a:schemeClr val="tx2">
                              <a:lumMod val="75000"/>
                              <a:lumOff val="25000"/>
                            </a:schemeClr>
                          </a:solidFill>
                          <a:latin typeface="+mn-lt"/>
                          <a:ea typeface="+mn-ea"/>
                          <a:cs typeface="+mn-cs"/>
                        </a:rPr>
                        <a:t>4</a:t>
                      </a:r>
                    </a:p>
                  </a:txBody>
                  <a:tcPr/>
                </a:tc>
                <a:tc>
                  <a:txBody>
                    <a:bodyPr/>
                    <a:lstStyle/>
                    <a:p>
                      <a:pPr algn="r"/>
                      <a:r>
                        <a:rPr lang="en-US" sz="2800" kern="1200" dirty="0">
                          <a:solidFill>
                            <a:schemeClr val="tx2">
                              <a:lumMod val="75000"/>
                              <a:lumOff val="25000"/>
                            </a:schemeClr>
                          </a:solidFill>
                          <a:latin typeface="+mn-lt"/>
                          <a:ea typeface="+mn-ea"/>
                          <a:cs typeface="+mn-cs"/>
                        </a:rPr>
                        <a:t>0</a:t>
                      </a:r>
                    </a:p>
                  </a:txBody>
                  <a:tcPr/>
                </a:tc>
                <a:tc>
                  <a:txBody>
                    <a:bodyPr/>
                    <a:lstStyle/>
                    <a:p>
                      <a:pPr algn="r"/>
                      <a:r>
                        <a:rPr lang="en-US" sz="2800" kern="1200" dirty="0">
                          <a:solidFill>
                            <a:schemeClr val="tx2">
                              <a:lumMod val="75000"/>
                              <a:lumOff val="25000"/>
                            </a:schemeClr>
                          </a:solidFill>
                          <a:latin typeface="+mn-lt"/>
                          <a:ea typeface="+mn-ea"/>
                          <a:cs typeface="+mn-cs"/>
                        </a:rPr>
                        <a:t>4</a:t>
                      </a:r>
                    </a:p>
                  </a:txBody>
                  <a:tcPr/>
                </a:tc>
                <a:tc>
                  <a:txBody>
                    <a:bodyPr/>
                    <a:lstStyle/>
                    <a:p>
                      <a:pPr algn="r"/>
                      <a:r>
                        <a:rPr lang="en-US" sz="2800" kern="1200" dirty="0">
                          <a:solidFill>
                            <a:schemeClr val="tx2">
                              <a:lumMod val="75000"/>
                              <a:lumOff val="25000"/>
                            </a:schemeClr>
                          </a:solidFill>
                          <a:latin typeface="+mn-lt"/>
                          <a:ea typeface="+mn-ea"/>
                          <a:cs typeface="+mn-cs"/>
                        </a:rPr>
                        <a:t>0</a:t>
                      </a:r>
                    </a:p>
                  </a:txBody>
                  <a:tcPr/>
                </a:tc>
                <a:tc>
                  <a:txBody>
                    <a:bodyPr/>
                    <a:lstStyle/>
                    <a:p>
                      <a:pPr algn="r"/>
                      <a:r>
                        <a:rPr lang="en-US" sz="2800" kern="1200" dirty="0">
                          <a:solidFill>
                            <a:schemeClr val="tx2">
                              <a:lumMod val="75000"/>
                              <a:lumOff val="25000"/>
                            </a:schemeClr>
                          </a:solidFill>
                          <a:latin typeface="+mn-lt"/>
                          <a:ea typeface="+mn-ea"/>
                          <a:cs typeface="+mn-cs"/>
                        </a:rPr>
                        <a:t>2</a:t>
                      </a:r>
                    </a:p>
                  </a:txBody>
                  <a:tcPr/>
                </a:tc>
                <a:tc>
                  <a:txBody>
                    <a:bodyPr/>
                    <a:lstStyle/>
                    <a:p>
                      <a:pPr algn="r"/>
                      <a:r>
                        <a:rPr lang="en-US" sz="2800" kern="1200" dirty="0">
                          <a:solidFill>
                            <a:schemeClr val="tx2">
                              <a:lumMod val="75000"/>
                              <a:lumOff val="25000"/>
                            </a:schemeClr>
                          </a:solidFill>
                          <a:latin typeface="+mn-lt"/>
                          <a:ea typeface="+mn-ea"/>
                          <a:cs typeface="+mn-cs"/>
                        </a:rPr>
                        <a:t>2</a:t>
                      </a:r>
                    </a:p>
                  </a:txBody>
                  <a:tcPr/>
                </a:tc>
                <a:tc>
                  <a:txBody>
                    <a:bodyPr/>
                    <a:lstStyle/>
                    <a:p>
                      <a:pPr algn="r"/>
                      <a:r>
                        <a:rPr lang="en-US" sz="2800" kern="1200" dirty="0">
                          <a:solidFill>
                            <a:schemeClr val="tx2">
                              <a:lumMod val="75000"/>
                              <a:lumOff val="25000"/>
                            </a:schemeClr>
                          </a:solidFill>
                          <a:latin typeface="+mn-lt"/>
                          <a:ea typeface="+mn-ea"/>
                          <a:cs typeface="+mn-cs"/>
                        </a:rPr>
                        <a:t>0</a:t>
                      </a:r>
                    </a:p>
                  </a:txBody>
                  <a:tcPr/>
                </a:tc>
                <a:tc>
                  <a:txBody>
                    <a:bodyPr/>
                    <a:lstStyle/>
                    <a:p>
                      <a:pPr algn="r"/>
                      <a:r>
                        <a:rPr lang="en-US" sz="2800" kern="1200" dirty="0">
                          <a:solidFill>
                            <a:schemeClr val="tx2">
                              <a:lumMod val="75000"/>
                              <a:lumOff val="25000"/>
                            </a:schemeClr>
                          </a:solidFill>
                          <a:latin typeface="+mn-lt"/>
                          <a:ea typeface="+mn-ea"/>
                          <a:cs typeface="+mn-cs"/>
                        </a:rPr>
                        <a:t>0</a:t>
                      </a:r>
                    </a:p>
                  </a:txBody>
                  <a:tcPr/>
                </a:tc>
                <a:extLst>
                  <a:ext uri="{0D108BD9-81ED-4DB2-BD59-A6C34878D82A}">
                    <a16:rowId xmlns:a16="http://schemas.microsoft.com/office/drawing/2014/main" val="10000"/>
                  </a:ext>
                </a:extLst>
              </a:tr>
              <a:tr h="464949">
                <a:tc>
                  <a:txBody>
                    <a:bodyPr/>
                    <a:lstStyle/>
                    <a:p>
                      <a:r>
                        <a:rPr lang="en-US" sz="3200" kern="1200" dirty="0">
                          <a:solidFill>
                            <a:srgbClr val="C00000"/>
                          </a:solidFill>
                          <a:latin typeface="+mn-lt"/>
                          <a:ea typeface="+mn-ea"/>
                          <a:cs typeface="+mn-cs"/>
                        </a:rPr>
                        <a:t>Process</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D</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A</a:t>
                      </a:r>
                    </a:p>
                  </a:txBody>
                  <a:tcPr/>
                </a:tc>
                <a:extLst>
                  <a:ext uri="{0D108BD9-81ED-4DB2-BD59-A6C34878D82A}">
                    <a16:rowId xmlns:a16="http://schemas.microsoft.com/office/drawing/2014/main" val="10001"/>
                  </a:ext>
                </a:extLst>
              </a:tr>
              <a:tr h="464949">
                <a:tc>
                  <a:txBody>
                    <a:bodyPr/>
                    <a:lstStyle/>
                    <a:p>
                      <a:r>
                        <a:rPr lang="en-US" sz="3200" kern="1200" dirty="0">
                          <a:solidFill>
                            <a:srgbClr val="C00000"/>
                          </a:solidFill>
                          <a:latin typeface="+mn-lt"/>
                          <a:ea typeface="+mn-ea"/>
                          <a:cs typeface="+mn-cs"/>
                        </a:rPr>
                        <a:t>Time</a:t>
                      </a:r>
                    </a:p>
                  </a:txBody>
                  <a:tcPr/>
                </a:tc>
                <a:tc>
                  <a:txBody>
                    <a:bodyPr/>
                    <a:lstStyle/>
                    <a:p>
                      <a:pPr algn="r"/>
                      <a:r>
                        <a:rPr lang="en-US" sz="3200" kern="1200" dirty="0">
                          <a:solidFill>
                            <a:schemeClr val="tx2">
                              <a:lumMod val="75000"/>
                              <a:lumOff val="25000"/>
                            </a:schemeClr>
                          </a:solidFill>
                          <a:latin typeface="+mn-lt"/>
                          <a:ea typeface="+mn-ea"/>
                          <a:cs typeface="+mn-cs"/>
                        </a:rPr>
                        <a:t>2</a:t>
                      </a:r>
                    </a:p>
                  </a:txBody>
                  <a:tcPr/>
                </a:tc>
                <a:tc>
                  <a:txBody>
                    <a:bodyPr/>
                    <a:lstStyle/>
                    <a:p>
                      <a:pPr algn="r"/>
                      <a:r>
                        <a:rPr lang="en-US" sz="3200" kern="1200" dirty="0">
                          <a:solidFill>
                            <a:schemeClr val="tx2">
                              <a:lumMod val="75000"/>
                              <a:lumOff val="25000"/>
                            </a:schemeClr>
                          </a:solidFill>
                          <a:latin typeface="+mn-lt"/>
                          <a:ea typeface="+mn-ea"/>
                          <a:cs typeface="+mn-cs"/>
                        </a:rPr>
                        <a:t>4</a:t>
                      </a:r>
                    </a:p>
                  </a:txBody>
                  <a:tcPr/>
                </a:tc>
                <a:tc>
                  <a:txBody>
                    <a:bodyPr/>
                    <a:lstStyle/>
                    <a:p>
                      <a:pPr algn="r"/>
                      <a:r>
                        <a:rPr lang="en-US" sz="3200" kern="1200" dirty="0">
                          <a:solidFill>
                            <a:schemeClr val="tx2">
                              <a:lumMod val="75000"/>
                              <a:lumOff val="25000"/>
                            </a:schemeClr>
                          </a:solidFill>
                          <a:latin typeface="+mn-lt"/>
                          <a:ea typeface="+mn-ea"/>
                          <a:cs typeface="+mn-cs"/>
                        </a:rPr>
                        <a:t>6</a:t>
                      </a:r>
                    </a:p>
                  </a:txBody>
                  <a:tcPr/>
                </a:tc>
                <a:tc>
                  <a:txBody>
                    <a:bodyPr/>
                    <a:lstStyle/>
                    <a:p>
                      <a:pPr algn="r"/>
                      <a:r>
                        <a:rPr lang="en-US" sz="3200" kern="1200" dirty="0">
                          <a:solidFill>
                            <a:schemeClr val="tx2">
                              <a:lumMod val="75000"/>
                              <a:lumOff val="25000"/>
                            </a:schemeClr>
                          </a:solidFill>
                          <a:latin typeface="+mn-lt"/>
                          <a:ea typeface="+mn-ea"/>
                          <a:cs typeface="+mn-cs"/>
                        </a:rPr>
                        <a:t>7</a:t>
                      </a:r>
                    </a:p>
                  </a:txBody>
                  <a:tcPr/>
                </a:tc>
                <a:tc>
                  <a:txBody>
                    <a:bodyPr/>
                    <a:lstStyle/>
                    <a:p>
                      <a:pPr algn="r"/>
                      <a:r>
                        <a:rPr lang="en-US" sz="3200" kern="1200" dirty="0">
                          <a:solidFill>
                            <a:schemeClr val="tx2">
                              <a:lumMod val="75000"/>
                              <a:lumOff val="25000"/>
                            </a:schemeClr>
                          </a:solidFill>
                          <a:latin typeface="+mn-lt"/>
                          <a:ea typeface="+mn-ea"/>
                          <a:cs typeface="+mn-cs"/>
                        </a:rPr>
                        <a:t>9</a:t>
                      </a:r>
                    </a:p>
                  </a:txBody>
                  <a:tcPr/>
                </a:tc>
                <a:tc>
                  <a:txBody>
                    <a:bodyPr/>
                    <a:lstStyle/>
                    <a:p>
                      <a:pPr algn="r"/>
                      <a:r>
                        <a:rPr lang="en-US" sz="3200" kern="1200" dirty="0">
                          <a:solidFill>
                            <a:schemeClr val="tx2">
                              <a:lumMod val="75000"/>
                              <a:lumOff val="25000"/>
                            </a:schemeClr>
                          </a:solidFill>
                          <a:latin typeface="+mn-lt"/>
                          <a:ea typeface="+mn-ea"/>
                          <a:cs typeface="+mn-cs"/>
                        </a:rPr>
                        <a:t>11</a:t>
                      </a:r>
                    </a:p>
                  </a:txBody>
                  <a:tcPr/>
                </a:tc>
                <a:tc>
                  <a:txBody>
                    <a:bodyPr/>
                    <a:lstStyle/>
                    <a:p>
                      <a:pPr algn="r"/>
                      <a:r>
                        <a:rPr lang="en-US" sz="3200" kern="1200" dirty="0">
                          <a:solidFill>
                            <a:schemeClr val="tx2">
                              <a:lumMod val="75000"/>
                              <a:lumOff val="25000"/>
                            </a:schemeClr>
                          </a:solidFill>
                          <a:latin typeface="+mn-lt"/>
                          <a:ea typeface="+mn-ea"/>
                          <a:cs typeface="+mn-cs"/>
                        </a:rPr>
                        <a:t>13</a:t>
                      </a:r>
                    </a:p>
                  </a:txBody>
                  <a:tcPr/>
                </a:tc>
                <a:tc>
                  <a:txBody>
                    <a:bodyPr/>
                    <a:lstStyle/>
                    <a:p>
                      <a:pPr algn="r"/>
                      <a:r>
                        <a:rPr lang="en-US" sz="3200" kern="1200" dirty="0">
                          <a:solidFill>
                            <a:schemeClr val="tx2">
                              <a:lumMod val="75000"/>
                              <a:lumOff val="25000"/>
                            </a:schemeClr>
                          </a:solidFill>
                          <a:latin typeface="+mn-lt"/>
                          <a:ea typeface="+mn-ea"/>
                          <a:cs typeface="+mn-cs"/>
                        </a:rPr>
                        <a:t>15</a:t>
                      </a:r>
                    </a:p>
                  </a:txBody>
                  <a:tcPr/>
                </a:tc>
                <a:tc>
                  <a:txBody>
                    <a:bodyPr/>
                    <a:lstStyle/>
                    <a:p>
                      <a:pPr algn="r"/>
                      <a:r>
                        <a:rPr lang="en-US" sz="3200" kern="1200" dirty="0">
                          <a:solidFill>
                            <a:schemeClr val="tx2">
                              <a:lumMod val="75000"/>
                              <a:lumOff val="25000"/>
                            </a:schemeClr>
                          </a:solidFill>
                          <a:latin typeface="+mn-lt"/>
                          <a:ea typeface="+mn-ea"/>
                          <a:cs typeface="+mn-cs"/>
                        </a:rPr>
                        <a:t>17</a:t>
                      </a:r>
                    </a:p>
                  </a:txBody>
                  <a:tcPr/>
                </a:tc>
                <a:tc>
                  <a:txBody>
                    <a:bodyPr/>
                    <a:lstStyle/>
                    <a:p>
                      <a:pPr algn="r"/>
                      <a:r>
                        <a:rPr lang="en-US" sz="3200" kern="1200" dirty="0">
                          <a:solidFill>
                            <a:schemeClr val="tx2">
                              <a:lumMod val="75000"/>
                              <a:lumOff val="25000"/>
                            </a:schemeClr>
                          </a:solidFill>
                          <a:latin typeface="+mn-lt"/>
                          <a:ea typeface="+mn-ea"/>
                          <a:cs typeface="+mn-cs"/>
                        </a:rPr>
                        <a:t>19</a:t>
                      </a:r>
                    </a:p>
                  </a:txBody>
                  <a:tcPr/>
                </a:tc>
                <a:extLst>
                  <a:ext uri="{0D108BD9-81ED-4DB2-BD59-A6C34878D82A}">
                    <a16:rowId xmlns:a16="http://schemas.microsoft.com/office/drawing/2014/main" val="10002"/>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p:txBody>
          <a:bodyPr/>
          <a:lstStyle/>
          <a:p>
            <a:r>
              <a:rPr lang="en-US" dirty="0">
                <a:solidFill>
                  <a:schemeClr val="accent4">
                    <a:lumMod val="75000"/>
                  </a:schemeClr>
                </a:solidFill>
              </a:rPr>
              <a:t>Round Robin Scheduling</a:t>
            </a:r>
            <a:endParaRPr lang="en-US" dirty="0"/>
          </a:p>
        </p:txBody>
      </p:sp>
      <p:sp>
        <p:nvSpPr>
          <p:cNvPr id="3" name="Content Placeholder 2"/>
          <p:cNvSpPr>
            <a:spLocks noGrp="1"/>
          </p:cNvSpPr>
          <p:nvPr>
            <p:ph sz="half" idx="1"/>
          </p:nvPr>
        </p:nvSpPr>
        <p:spPr>
          <a:xfrm>
            <a:off x="0" y="3886200"/>
            <a:ext cx="6170612" cy="3352800"/>
          </a:xfrm>
        </p:spPr>
        <p:txBody>
          <a:bodyPr>
            <a:normAutofit fontScale="92500" lnSpcReduction="20000"/>
          </a:bodyPr>
          <a:lstStyle/>
          <a:p>
            <a:r>
              <a:rPr lang="en-US" sz="2800" dirty="0">
                <a:solidFill>
                  <a:srgbClr val="C00000"/>
                </a:solidFill>
              </a:rPr>
              <a:t>Waiting Time </a:t>
            </a:r>
            <a:r>
              <a:rPr lang="en-US" sz="2800" dirty="0">
                <a:solidFill>
                  <a:schemeClr val="accent1">
                    <a:lumMod val="50000"/>
                  </a:schemeClr>
                </a:solidFill>
              </a:rPr>
              <a:t>:</a:t>
            </a:r>
          </a:p>
          <a:p>
            <a:pPr lvl="1">
              <a:buNone/>
            </a:pPr>
            <a:r>
              <a:rPr lang="en-US" sz="3200" dirty="0">
                <a:solidFill>
                  <a:schemeClr val="tx2">
                    <a:lumMod val="75000"/>
                    <a:lumOff val="25000"/>
                  </a:schemeClr>
                </a:solidFill>
              </a:rPr>
              <a:t>A = [0+(7-2) +(13-9) + (17-15)] – 0 = 11</a:t>
            </a:r>
          </a:p>
          <a:p>
            <a:pPr lvl="1">
              <a:buNone/>
            </a:pPr>
            <a:r>
              <a:rPr lang="en-US" sz="3200" dirty="0">
                <a:solidFill>
                  <a:schemeClr val="tx2">
                    <a:lumMod val="75000"/>
                    <a:lumOff val="25000"/>
                  </a:schemeClr>
                </a:solidFill>
              </a:rPr>
              <a:t>B = [2+ (9-4)] – 0 = 7</a:t>
            </a:r>
          </a:p>
          <a:p>
            <a:pPr lvl="1">
              <a:buNone/>
            </a:pPr>
            <a:r>
              <a:rPr lang="en-US" sz="3200" dirty="0">
                <a:solidFill>
                  <a:schemeClr val="tx2">
                    <a:lumMod val="75000"/>
                    <a:lumOff val="25000"/>
                  </a:schemeClr>
                </a:solidFill>
              </a:rPr>
              <a:t>C = [4+(11-6)+(15-13)]-1 = 10</a:t>
            </a:r>
          </a:p>
          <a:p>
            <a:pPr lvl="1">
              <a:buNone/>
            </a:pPr>
            <a:r>
              <a:rPr lang="en-US" sz="3200" dirty="0">
                <a:solidFill>
                  <a:schemeClr val="tx2">
                    <a:lumMod val="75000"/>
                    <a:lumOff val="25000"/>
                  </a:schemeClr>
                </a:solidFill>
              </a:rPr>
              <a:t>D = [6]-2 = 4</a:t>
            </a:r>
          </a:p>
        </p:txBody>
      </p:sp>
      <p:sp>
        <p:nvSpPr>
          <p:cNvPr id="46" name="Content Placeholder 45"/>
          <p:cNvSpPr>
            <a:spLocks noGrp="1"/>
          </p:cNvSpPr>
          <p:nvPr>
            <p:ph sz="half" idx="2"/>
          </p:nvPr>
        </p:nvSpPr>
        <p:spPr>
          <a:xfrm>
            <a:off x="6246812" y="3886200"/>
            <a:ext cx="5942013" cy="2971800"/>
          </a:xfrm>
        </p:spPr>
        <p:txBody>
          <a:bodyPr>
            <a:normAutofit fontScale="92500" lnSpcReduction="20000"/>
          </a:bodyPr>
          <a:lstStyle/>
          <a:p>
            <a:r>
              <a:rPr lang="en-US" sz="2800" dirty="0">
                <a:solidFill>
                  <a:srgbClr val="C00000"/>
                </a:solidFill>
              </a:rPr>
              <a:t>Turnaround Time </a:t>
            </a:r>
            <a:r>
              <a:rPr lang="en-US" sz="2800" dirty="0">
                <a:solidFill>
                  <a:schemeClr val="accent1">
                    <a:lumMod val="50000"/>
                  </a:schemeClr>
                </a:solidFill>
              </a:rPr>
              <a:t>:</a:t>
            </a:r>
          </a:p>
          <a:p>
            <a:pPr lvl="1">
              <a:buNone/>
            </a:pPr>
            <a:r>
              <a:rPr lang="en-US" sz="2800" dirty="0">
                <a:solidFill>
                  <a:schemeClr val="accent1">
                    <a:lumMod val="50000"/>
                  </a:schemeClr>
                </a:solidFill>
              </a:rPr>
              <a:t>		</a:t>
            </a:r>
            <a:r>
              <a:rPr lang="en-US" sz="3200" dirty="0">
                <a:solidFill>
                  <a:schemeClr val="tx2">
                    <a:lumMod val="75000"/>
                    <a:lumOff val="25000"/>
                  </a:schemeClr>
                </a:solidFill>
              </a:rPr>
              <a:t>A= 19-0 =  19</a:t>
            </a:r>
          </a:p>
          <a:p>
            <a:pPr lvl="1">
              <a:buNone/>
            </a:pPr>
            <a:r>
              <a:rPr lang="en-US" sz="3200" dirty="0">
                <a:solidFill>
                  <a:schemeClr val="tx2">
                    <a:lumMod val="75000"/>
                    <a:lumOff val="25000"/>
                  </a:schemeClr>
                </a:solidFill>
              </a:rPr>
              <a:t>		B= 11-0 = 11</a:t>
            </a:r>
          </a:p>
          <a:p>
            <a:pPr lvl="1">
              <a:buNone/>
            </a:pPr>
            <a:r>
              <a:rPr lang="en-US" sz="3200" dirty="0">
                <a:solidFill>
                  <a:schemeClr val="tx2">
                    <a:lumMod val="75000"/>
                    <a:lumOff val="25000"/>
                  </a:schemeClr>
                </a:solidFill>
              </a:rPr>
              <a:t>		C = 17 – 1 = 16</a:t>
            </a:r>
          </a:p>
          <a:p>
            <a:pPr lvl="1">
              <a:buNone/>
            </a:pPr>
            <a:r>
              <a:rPr lang="en-US" sz="3200" dirty="0">
                <a:solidFill>
                  <a:schemeClr val="tx2">
                    <a:lumMod val="75000"/>
                    <a:lumOff val="25000"/>
                  </a:schemeClr>
                </a:solidFill>
              </a:rPr>
              <a:t>        D = 7 – 2 = 5</a:t>
            </a:r>
          </a:p>
          <a:p>
            <a:r>
              <a:rPr lang="en-US" sz="3500" dirty="0">
                <a:solidFill>
                  <a:srgbClr val="C00000"/>
                </a:solidFill>
              </a:rPr>
              <a:t>Throughput</a:t>
            </a:r>
            <a:r>
              <a:rPr lang="en-US" sz="2800" dirty="0">
                <a:solidFill>
                  <a:schemeClr val="accent1">
                    <a:lumMod val="50000"/>
                  </a:schemeClr>
                </a:solidFill>
              </a:rPr>
              <a:t> </a:t>
            </a:r>
            <a:r>
              <a:rPr lang="en-US" sz="3200" dirty="0">
                <a:solidFill>
                  <a:schemeClr val="tx2">
                    <a:lumMod val="75000"/>
                    <a:lumOff val="25000"/>
                  </a:schemeClr>
                </a:solidFill>
              </a:rPr>
              <a:t>= 19/4 time units per job</a:t>
            </a:r>
          </a:p>
          <a:p>
            <a:endParaRPr lang="en-US" sz="3200" dirty="0">
              <a:solidFill>
                <a:schemeClr val="tx2">
                  <a:lumMod val="75000"/>
                  <a:lumOff val="25000"/>
                </a:schemeClr>
              </a:solidFill>
            </a:endParaRPr>
          </a:p>
        </p:txBody>
      </p:sp>
      <p:graphicFrame>
        <p:nvGraphicFramePr>
          <p:cNvPr id="54" name="Content Placeholder 3"/>
          <p:cNvGraphicFramePr>
            <a:graphicFrameLocks/>
          </p:cNvGraphicFramePr>
          <p:nvPr/>
        </p:nvGraphicFramePr>
        <p:xfrm>
          <a:off x="7691438" y="0"/>
          <a:ext cx="4497387" cy="1828800"/>
        </p:xfrm>
        <a:graphic>
          <a:graphicData uri="http://schemas.openxmlformats.org/drawingml/2006/table">
            <a:tbl>
              <a:tblPr firstRow="1" bandRow="1">
                <a:tableStyleId>{5940675A-B579-460E-94D1-54222C63F5DA}</a:tableStyleId>
              </a:tblPr>
              <a:tblGrid>
                <a:gridCol w="1499129">
                  <a:extLst>
                    <a:ext uri="{9D8B030D-6E8A-4147-A177-3AD203B41FA5}">
                      <a16:colId xmlns:a16="http://schemas.microsoft.com/office/drawing/2014/main" val="20000"/>
                    </a:ext>
                  </a:extLst>
                </a:gridCol>
                <a:gridCol w="1499129">
                  <a:extLst>
                    <a:ext uri="{9D8B030D-6E8A-4147-A177-3AD203B41FA5}">
                      <a16:colId xmlns:a16="http://schemas.microsoft.com/office/drawing/2014/main" val="20001"/>
                    </a:ext>
                  </a:extLst>
                </a:gridCol>
                <a:gridCol w="1499129">
                  <a:extLst>
                    <a:ext uri="{9D8B030D-6E8A-4147-A177-3AD203B41FA5}">
                      <a16:colId xmlns:a16="http://schemas.microsoft.com/office/drawing/2014/main" val="20002"/>
                    </a:ext>
                  </a:extLst>
                </a:gridCol>
              </a:tblGrid>
              <a:tr h="182880">
                <a:tc>
                  <a:txBody>
                    <a:bodyPr/>
                    <a:lstStyle/>
                    <a:p>
                      <a:r>
                        <a:rPr lang="en-US" sz="1800" b="1" kern="1200" dirty="0">
                          <a:solidFill>
                            <a:srgbClr val="C00000"/>
                          </a:solidFill>
                          <a:latin typeface="+mn-lt"/>
                          <a:ea typeface="+mn-ea"/>
                          <a:cs typeface="+mn-cs"/>
                        </a:rPr>
                        <a:t>Processes</a:t>
                      </a:r>
                    </a:p>
                  </a:txBody>
                  <a:tcPr/>
                </a:tc>
                <a:tc>
                  <a:txBody>
                    <a:bodyPr/>
                    <a:lstStyle/>
                    <a:p>
                      <a:r>
                        <a:rPr lang="en-US" sz="1800" b="1" kern="1200" dirty="0">
                          <a:solidFill>
                            <a:srgbClr val="C00000"/>
                          </a:solidFill>
                          <a:latin typeface="+mn-lt"/>
                          <a:ea typeface="+mn-ea"/>
                          <a:cs typeface="+mn-cs"/>
                        </a:rPr>
                        <a:t>Arrival time</a:t>
                      </a:r>
                    </a:p>
                  </a:txBody>
                  <a:tcPr/>
                </a:tc>
                <a:tc>
                  <a:txBody>
                    <a:bodyPr/>
                    <a:lstStyle/>
                    <a:p>
                      <a:r>
                        <a:rPr lang="en-US" sz="1800" b="1" kern="1200" dirty="0">
                          <a:solidFill>
                            <a:srgbClr val="C00000"/>
                          </a:solidFill>
                          <a:latin typeface="+mn-lt"/>
                          <a:ea typeface="+mn-ea"/>
                          <a:cs typeface="+mn-cs"/>
                        </a:rPr>
                        <a:t>Burst Time</a:t>
                      </a:r>
                    </a:p>
                  </a:txBody>
                  <a:tcPr/>
                </a:tc>
                <a:extLst>
                  <a:ext uri="{0D108BD9-81ED-4DB2-BD59-A6C34878D82A}">
                    <a16:rowId xmlns:a16="http://schemas.microsoft.com/office/drawing/2014/main" val="10000"/>
                  </a:ext>
                </a:extLst>
              </a:tr>
              <a:tr h="182880">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A</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0</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8</a:t>
                      </a:r>
                    </a:p>
                  </a:txBody>
                  <a:tcPr/>
                </a:tc>
                <a:extLst>
                  <a:ext uri="{0D108BD9-81ED-4DB2-BD59-A6C34878D82A}">
                    <a16:rowId xmlns:a16="http://schemas.microsoft.com/office/drawing/2014/main" val="10001"/>
                  </a:ext>
                </a:extLst>
              </a:tr>
              <a:tr h="335280">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85000"/>
                              <a:lumOff val="15000"/>
                            </a:schemeClr>
                          </a:solidFill>
                          <a:latin typeface="+mn-lt"/>
                          <a:ea typeface="+mn-ea"/>
                          <a:cs typeface="+mn-cs"/>
                        </a:rPr>
                        <a:t>0</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4</a:t>
                      </a:r>
                    </a:p>
                  </a:txBody>
                  <a:tcPr/>
                </a:tc>
                <a:extLst>
                  <a:ext uri="{0D108BD9-81ED-4DB2-BD59-A6C34878D82A}">
                    <a16:rowId xmlns:a16="http://schemas.microsoft.com/office/drawing/2014/main" val="10002"/>
                  </a:ext>
                </a:extLst>
              </a:tr>
              <a:tr h="182880">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C</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1</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6</a:t>
                      </a:r>
                    </a:p>
                  </a:txBody>
                  <a:tcPr/>
                </a:tc>
                <a:extLst>
                  <a:ext uri="{0D108BD9-81ED-4DB2-BD59-A6C34878D82A}">
                    <a16:rowId xmlns:a16="http://schemas.microsoft.com/office/drawing/2014/main" val="10003"/>
                  </a:ext>
                </a:extLst>
              </a:tr>
              <a:tr h="182880">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D</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2</a:t>
                      </a:r>
                    </a:p>
                  </a:txBody>
                  <a:tcPr/>
                </a:tc>
                <a:tc>
                  <a:txBody>
                    <a:bodyPr/>
                    <a:lstStyle/>
                    <a:p>
                      <a:pPr marL="0" algn="l" defTabSz="914400" rtl="0" eaLnBrk="1" latinLnBrk="0" hangingPunct="1"/>
                      <a:r>
                        <a:rPr lang="en-US" sz="1800" b="1" kern="1200" dirty="0">
                          <a:solidFill>
                            <a:schemeClr val="tx2">
                              <a:lumMod val="85000"/>
                              <a:lumOff val="15000"/>
                            </a:schemeClr>
                          </a:solidFill>
                          <a:latin typeface="+mn-lt"/>
                          <a:ea typeface="+mn-ea"/>
                          <a:cs typeface="+mn-cs"/>
                        </a:rPr>
                        <a:t>1</a:t>
                      </a: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455612" y="2209800"/>
          <a:ext cx="9980612" cy="1158240"/>
        </p:xfrm>
        <a:graphic>
          <a:graphicData uri="http://schemas.openxmlformats.org/drawingml/2006/table">
            <a:tbl>
              <a:tblPr firstRow="1" bandRow="1">
                <a:tableStyleId>{5940675A-B579-460E-94D1-54222C63F5DA}</a:tableStyleId>
              </a:tblPr>
              <a:tblGrid>
                <a:gridCol w="3078292">
                  <a:extLst>
                    <a:ext uri="{9D8B030D-6E8A-4147-A177-3AD203B41FA5}">
                      <a16:colId xmlns:a16="http://schemas.microsoft.com/office/drawing/2014/main" val="20000"/>
                    </a:ext>
                  </a:extLst>
                </a:gridCol>
                <a:gridCol w="499184">
                  <a:extLst>
                    <a:ext uri="{9D8B030D-6E8A-4147-A177-3AD203B41FA5}">
                      <a16:colId xmlns:a16="http://schemas.microsoft.com/office/drawing/2014/main" val="20001"/>
                    </a:ext>
                  </a:extLst>
                </a:gridCol>
                <a:gridCol w="748773">
                  <a:extLst>
                    <a:ext uri="{9D8B030D-6E8A-4147-A177-3AD203B41FA5}">
                      <a16:colId xmlns:a16="http://schemas.microsoft.com/office/drawing/2014/main" val="20002"/>
                    </a:ext>
                  </a:extLst>
                </a:gridCol>
                <a:gridCol w="665577">
                  <a:extLst>
                    <a:ext uri="{9D8B030D-6E8A-4147-A177-3AD203B41FA5}">
                      <a16:colId xmlns:a16="http://schemas.microsoft.com/office/drawing/2014/main" val="20003"/>
                    </a:ext>
                  </a:extLst>
                </a:gridCol>
                <a:gridCol w="665577">
                  <a:extLst>
                    <a:ext uri="{9D8B030D-6E8A-4147-A177-3AD203B41FA5}">
                      <a16:colId xmlns:a16="http://schemas.microsoft.com/office/drawing/2014/main" val="20004"/>
                    </a:ext>
                  </a:extLst>
                </a:gridCol>
                <a:gridCol w="748773">
                  <a:extLst>
                    <a:ext uri="{9D8B030D-6E8A-4147-A177-3AD203B41FA5}">
                      <a16:colId xmlns:a16="http://schemas.microsoft.com/office/drawing/2014/main" val="20005"/>
                    </a:ext>
                  </a:extLst>
                </a:gridCol>
                <a:gridCol w="848612">
                  <a:extLst>
                    <a:ext uri="{9D8B030D-6E8A-4147-A177-3AD203B41FA5}">
                      <a16:colId xmlns:a16="http://schemas.microsoft.com/office/drawing/2014/main" val="20006"/>
                    </a:ext>
                  </a:extLst>
                </a:gridCol>
                <a:gridCol w="729418">
                  <a:extLst>
                    <a:ext uri="{9D8B030D-6E8A-4147-A177-3AD203B41FA5}">
                      <a16:colId xmlns:a16="http://schemas.microsoft.com/office/drawing/2014/main" val="20007"/>
                    </a:ext>
                  </a:extLst>
                </a:gridCol>
                <a:gridCol w="727685">
                  <a:extLst>
                    <a:ext uri="{9D8B030D-6E8A-4147-A177-3AD203B41FA5}">
                      <a16:colId xmlns:a16="http://schemas.microsoft.com/office/drawing/2014/main" val="20008"/>
                    </a:ext>
                  </a:extLst>
                </a:gridCol>
                <a:gridCol w="676651">
                  <a:extLst>
                    <a:ext uri="{9D8B030D-6E8A-4147-A177-3AD203B41FA5}">
                      <a16:colId xmlns:a16="http://schemas.microsoft.com/office/drawing/2014/main" val="20009"/>
                    </a:ext>
                  </a:extLst>
                </a:gridCol>
                <a:gridCol w="592070">
                  <a:extLst>
                    <a:ext uri="{9D8B030D-6E8A-4147-A177-3AD203B41FA5}">
                      <a16:colId xmlns:a16="http://schemas.microsoft.com/office/drawing/2014/main" val="20010"/>
                    </a:ext>
                  </a:extLst>
                </a:gridCol>
              </a:tblGrid>
              <a:tr h="464949">
                <a:tc>
                  <a:txBody>
                    <a:bodyPr/>
                    <a:lstStyle/>
                    <a:p>
                      <a:r>
                        <a:rPr lang="en-US" sz="3200" kern="1200" dirty="0">
                          <a:solidFill>
                            <a:srgbClr val="C00000"/>
                          </a:solidFill>
                          <a:latin typeface="+mn-lt"/>
                          <a:ea typeface="+mn-ea"/>
                          <a:cs typeface="+mn-cs"/>
                        </a:rPr>
                        <a:t>Process</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D</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B</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A</a:t>
                      </a:r>
                    </a:p>
                  </a:txBody>
                  <a:tcPr/>
                </a:tc>
                <a:tc>
                  <a:txBody>
                    <a:bodyPr/>
                    <a:lstStyle/>
                    <a:p>
                      <a:r>
                        <a:rPr lang="en-US" sz="3200" kern="1200" dirty="0">
                          <a:solidFill>
                            <a:schemeClr val="tx2">
                              <a:lumMod val="75000"/>
                              <a:lumOff val="25000"/>
                            </a:schemeClr>
                          </a:solidFill>
                          <a:latin typeface="+mn-lt"/>
                          <a:ea typeface="+mn-ea"/>
                          <a:cs typeface="+mn-cs"/>
                        </a:rPr>
                        <a:t>C</a:t>
                      </a:r>
                    </a:p>
                  </a:txBody>
                  <a:tcPr/>
                </a:tc>
                <a:tc>
                  <a:txBody>
                    <a:bodyPr/>
                    <a:lstStyle/>
                    <a:p>
                      <a:r>
                        <a:rPr lang="en-US" sz="3200" kern="1200" dirty="0">
                          <a:solidFill>
                            <a:schemeClr val="tx2">
                              <a:lumMod val="75000"/>
                              <a:lumOff val="25000"/>
                            </a:schemeClr>
                          </a:solidFill>
                          <a:latin typeface="+mn-lt"/>
                          <a:ea typeface="+mn-ea"/>
                          <a:cs typeface="+mn-cs"/>
                        </a:rPr>
                        <a:t>A</a:t>
                      </a:r>
                    </a:p>
                  </a:txBody>
                  <a:tcPr/>
                </a:tc>
                <a:extLst>
                  <a:ext uri="{0D108BD9-81ED-4DB2-BD59-A6C34878D82A}">
                    <a16:rowId xmlns:a16="http://schemas.microsoft.com/office/drawing/2014/main" val="10000"/>
                  </a:ext>
                </a:extLst>
              </a:tr>
              <a:tr h="464949">
                <a:tc>
                  <a:txBody>
                    <a:bodyPr/>
                    <a:lstStyle/>
                    <a:p>
                      <a:r>
                        <a:rPr lang="en-US" sz="3200" kern="1200" dirty="0">
                          <a:solidFill>
                            <a:srgbClr val="C00000"/>
                          </a:solidFill>
                          <a:latin typeface="+mn-lt"/>
                          <a:ea typeface="+mn-ea"/>
                          <a:cs typeface="+mn-cs"/>
                        </a:rPr>
                        <a:t>Time</a:t>
                      </a:r>
                    </a:p>
                  </a:txBody>
                  <a:tcPr/>
                </a:tc>
                <a:tc>
                  <a:txBody>
                    <a:bodyPr/>
                    <a:lstStyle/>
                    <a:p>
                      <a:pPr algn="r"/>
                      <a:r>
                        <a:rPr lang="en-US" sz="3200" kern="1200" dirty="0">
                          <a:solidFill>
                            <a:schemeClr val="tx2">
                              <a:lumMod val="75000"/>
                              <a:lumOff val="25000"/>
                            </a:schemeClr>
                          </a:solidFill>
                          <a:latin typeface="+mn-lt"/>
                          <a:ea typeface="+mn-ea"/>
                          <a:cs typeface="+mn-cs"/>
                        </a:rPr>
                        <a:t>2</a:t>
                      </a:r>
                    </a:p>
                  </a:txBody>
                  <a:tcPr/>
                </a:tc>
                <a:tc>
                  <a:txBody>
                    <a:bodyPr/>
                    <a:lstStyle/>
                    <a:p>
                      <a:pPr algn="r"/>
                      <a:r>
                        <a:rPr lang="en-US" sz="3200" kern="1200" dirty="0">
                          <a:solidFill>
                            <a:schemeClr val="tx2">
                              <a:lumMod val="75000"/>
                              <a:lumOff val="25000"/>
                            </a:schemeClr>
                          </a:solidFill>
                          <a:latin typeface="+mn-lt"/>
                          <a:ea typeface="+mn-ea"/>
                          <a:cs typeface="+mn-cs"/>
                        </a:rPr>
                        <a:t>4</a:t>
                      </a:r>
                    </a:p>
                  </a:txBody>
                  <a:tcPr/>
                </a:tc>
                <a:tc>
                  <a:txBody>
                    <a:bodyPr/>
                    <a:lstStyle/>
                    <a:p>
                      <a:pPr algn="r"/>
                      <a:r>
                        <a:rPr lang="en-US" sz="3200" kern="1200" dirty="0">
                          <a:solidFill>
                            <a:schemeClr val="tx2">
                              <a:lumMod val="75000"/>
                              <a:lumOff val="25000"/>
                            </a:schemeClr>
                          </a:solidFill>
                          <a:latin typeface="+mn-lt"/>
                          <a:ea typeface="+mn-ea"/>
                          <a:cs typeface="+mn-cs"/>
                        </a:rPr>
                        <a:t>6</a:t>
                      </a:r>
                    </a:p>
                  </a:txBody>
                  <a:tcPr/>
                </a:tc>
                <a:tc>
                  <a:txBody>
                    <a:bodyPr/>
                    <a:lstStyle/>
                    <a:p>
                      <a:pPr algn="r"/>
                      <a:r>
                        <a:rPr lang="en-US" sz="3200" kern="1200" dirty="0">
                          <a:solidFill>
                            <a:schemeClr val="tx2">
                              <a:lumMod val="75000"/>
                              <a:lumOff val="25000"/>
                            </a:schemeClr>
                          </a:solidFill>
                          <a:latin typeface="+mn-lt"/>
                          <a:ea typeface="+mn-ea"/>
                          <a:cs typeface="+mn-cs"/>
                        </a:rPr>
                        <a:t>7</a:t>
                      </a:r>
                    </a:p>
                  </a:txBody>
                  <a:tcPr/>
                </a:tc>
                <a:tc>
                  <a:txBody>
                    <a:bodyPr/>
                    <a:lstStyle/>
                    <a:p>
                      <a:pPr algn="r"/>
                      <a:r>
                        <a:rPr lang="en-US" sz="3200" kern="1200" dirty="0">
                          <a:solidFill>
                            <a:schemeClr val="tx2">
                              <a:lumMod val="75000"/>
                              <a:lumOff val="25000"/>
                            </a:schemeClr>
                          </a:solidFill>
                          <a:latin typeface="+mn-lt"/>
                          <a:ea typeface="+mn-ea"/>
                          <a:cs typeface="+mn-cs"/>
                        </a:rPr>
                        <a:t>9</a:t>
                      </a:r>
                    </a:p>
                  </a:txBody>
                  <a:tcPr/>
                </a:tc>
                <a:tc>
                  <a:txBody>
                    <a:bodyPr/>
                    <a:lstStyle/>
                    <a:p>
                      <a:pPr algn="r"/>
                      <a:r>
                        <a:rPr lang="en-US" sz="3200" kern="1200" dirty="0">
                          <a:solidFill>
                            <a:schemeClr val="tx2">
                              <a:lumMod val="75000"/>
                              <a:lumOff val="25000"/>
                            </a:schemeClr>
                          </a:solidFill>
                          <a:latin typeface="+mn-lt"/>
                          <a:ea typeface="+mn-ea"/>
                          <a:cs typeface="+mn-cs"/>
                        </a:rPr>
                        <a:t>11</a:t>
                      </a:r>
                    </a:p>
                  </a:txBody>
                  <a:tcPr/>
                </a:tc>
                <a:tc>
                  <a:txBody>
                    <a:bodyPr/>
                    <a:lstStyle/>
                    <a:p>
                      <a:pPr algn="r"/>
                      <a:r>
                        <a:rPr lang="en-US" sz="3200" kern="1200" dirty="0">
                          <a:solidFill>
                            <a:schemeClr val="tx2">
                              <a:lumMod val="75000"/>
                              <a:lumOff val="25000"/>
                            </a:schemeClr>
                          </a:solidFill>
                          <a:latin typeface="+mn-lt"/>
                          <a:ea typeface="+mn-ea"/>
                          <a:cs typeface="+mn-cs"/>
                        </a:rPr>
                        <a:t>13</a:t>
                      </a:r>
                    </a:p>
                  </a:txBody>
                  <a:tcPr/>
                </a:tc>
                <a:tc>
                  <a:txBody>
                    <a:bodyPr/>
                    <a:lstStyle/>
                    <a:p>
                      <a:pPr algn="r"/>
                      <a:r>
                        <a:rPr lang="en-US" sz="3200" kern="1200" dirty="0">
                          <a:solidFill>
                            <a:schemeClr val="tx2">
                              <a:lumMod val="75000"/>
                              <a:lumOff val="25000"/>
                            </a:schemeClr>
                          </a:solidFill>
                          <a:latin typeface="+mn-lt"/>
                          <a:ea typeface="+mn-ea"/>
                          <a:cs typeface="+mn-cs"/>
                        </a:rPr>
                        <a:t>15</a:t>
                      </a:r>
                    </a:p>
                  </a:txBody>
                  <a:tcPr/>
                </a:tc>
                <a:tc>
                  <a:txBody>
                    <a:bodyPr/>
                    <a:lstStyle/>
                    <a:p>
                      <a:pPr algn="r"/>
                      <a:r>
                        <a:rPr lang="en-US" sz="3200" kern="1200" dirty="0">
                          <a:solidFill>
                            <a:schemeClr val="tx2">
                              <a:lumMod val="75000"/>
                              <a:lumOff val="25000"/>
                            </a:schemeClr>
                          </a:solidFill>
                          <a:latin typeface="+mn-lt"/>
                          <a:ea typeface="+mn-ea"/>
                          <a:cs typeface="+mn-cs"/>
                        </a:rPr>
                        <a:t>17</a:t>
                      </a:r>
                    </a:p>
                  </a:txBody>
                  <a:tcPr/>
                </a:tc>
                <a:tc>
                  <a:txBody>
                    <a:bodyPr/>
                    <a:lstStyle/>
                    <a:p>
                      <a:pPr algn="r"/>
                      <a:r>
                        <a:rPr lang="en-US" sz="3200" kern="1200" dirty="0">
                          <a:solidFill>
                            <a:schemeClr val="tx2">
                              <a:lumMod val="75000"/>
                              <a:lumOff val="25000"/>
                            </a:schemeClr>
                          </a:solidFill>
                          <a:latin typeface="+mn-lt"/>
                          <a:ea typeface="+mn-ea"/>
                          <a:cs typeface="+mn-cs"/>
                        </a:rPr>
                        <a:t>19</a:t>
                      </a:r>
                    </a:p>
                  </a:txBody>
                  <a:tcPr/>
                </a:tc>
                <a:extLst>
                  <a:ext uri="{0D108BD9-81ED-4DB2-BD59-A6C34878D82A}">
                    <a16:rowId xmlns:a16="http://schemas.microsoft.com/office/drawing/2014/main" val="10001"/>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6">
                                            <p:txEl>
                                              <p:pRg st="0" end="0"/>
                                            </p:txEl>
                                          </p:spTgt>
                                        </p:tgtEl>
                                        <p:attrNameLst>
                                          <p:attrName>style.visibility</p:attrName>
                                        </p:attrNameLst>
                                      </p:cBhvr>
                                      <p:to>
                                        <p:strVal val="visible"/>
                                      </p:to>
                                    </p:set>
                                    <p:anim calcmode="lin" valueType="num">
                                      <p:cBhvr additive="base">
                                        <p:cTn id="2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anim calcmode="lin" valueType="num">
                                      <p:cBhvr additive="base">
                                        <p:cTn id="3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6">
                                            <p:txEl>
                                              <p:pRg st="2" end="2"/>
                                            </p:txEl>
                                          </p:spTgt>
                                        </p:tgtEl>
                                        <p:attrNameLst>
                                          <p:attrName>style.visibility</p:attrName>
                                        </p:attrNameLst>
                                      </p:cBhvr>
                                      <p:to>
                                        <p:strVal val="visible"/>
                                      </p:to>
                                    </p:set>
                                    <p:anim calcmode="lin" valueType="num">
                                      <p:cBhvr additive="base">
                                        <p:cTn id="37"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6">
                                            <p:txEl>
                                              <p:pRg st="3" end="3"/>
                                            </p:txEl>
                                          </p:spTgt>
                                        </p:tgtEl>
                                        <p:attrNameLst>
                                          <p:attrName>style.visibility</p:attrName>
                                        </p:attrNameLst>
                                      </p:cBhvr>
                                      <p:to>
                                        <p:strVal val="visible"/>
                                      </p:to>
                                    </p:set>
                                    <p:anim calcmode="lin" valueType="num">
                                      <p:cBhvr additive="base">
                                        <p:cTn id="41" dur="500" fill="hold"/>
                                        <p:tgtEl>
                                          <p:spTgt spid="4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6">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6">
                                            <p:txEl>
                                              <p:pRg st="4" end="4"/>
                                            </p:txEl>
                                          </p:spTgt>
                                        </p:tgtEl>
                                        <p:attrNameLst>
                                          <p:attrName>style.visibility</p:attrName>
                                        </p:attrNameLst>
                                      </p:cBhvr>
                                      <p:to>
                                        <p:strVal val="visible"/>
                                      </p:to>
                                    </p:set>
                                    <p:anim calcmode="lin" valueType="num">
                                      <p:cBhvr additive="base">
                                        <p:cTn id="45" dur="500" fill="hold"/>
                                        <p:tgtEl>
                                          <p:spTgt spid="4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6">
                                            <p:txEl>
                                              <p:pRg st="5" end="5"/>
                                            </p:txEl>
                                          </p:spTgt>
                                        </p:tgtEl>
                                        <p:attrNameLst>
                                          <p:attrName>style.visibility</p:attrName>
                                        </p:attrNameLst>
                                      </p:cBhvr>
                                      <p:to>
                                        <p:strVal val="visible"/>
                                      </p:to>
                                    </p:set>
                                    <p:anim calcmode="lin" valueType="num">
                                      <p:cBhvr additive="base">
                                        <p:cTn id="51" dur="500" fill="hold"/>
                                        <p:tgtEl>
                                          <p:spTgt spid="4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4">
                    <a:lumMod val="75000"/>
                  </a:schemeClr>
                </a:solidFill>
              </a:rPr>
              <a:t>Question</a:t>
            </a:r>
            <a:endParaRPr lang="en-US" dirty="0"/>
          </a:p>
        </p:txBody>
      </p:sp>
      <p:graphicFrame>
        <p:nvGraphicFramePr>
          <p:cNvPr id="7" name="Content Placeholder 3"/>
          <p:cNvGraphicFramePr>
            <a:graphicFrameLocks/>
          </p:cNvGraphicFramePr>
          <p:nvPr/>
        </p:nvGraphicFramePr>
        <p:xfrm>
          <a:off x="608012" y="2286000"/>
          <a:ext cx="7543800" cy="265176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r>
                        <a:rPr lang="en-US" sz="3200" kern="1200" dirty="0">
                          <a:solidFill>
                            <a:srgbClr val="C00000"/>
                          </a:solidFill>
                          <a:latin typeface="+mn-lt"/>
                          <a:ea typeface="+mn-ea"/>
                          <a:cs typeface="+mn-cs"/>
                        </a:rPr>
                        <a:t>Processes</a:t>
                      </a:r>
                    </a:p>
                  </a:txBody>
                  <a:tcPr/>
                </a:tc>
                <a:tc>
                  <a:txBody>
                    <a:bodyPr/>
                    <a:lstStyle/>
                    <a:p>
                      <a:r>
                        <a:rPr lang="en-US" sz="3200" kern="1200" dirty="0">
                          <a:solidFill>
                            <a:srgbClr val="C00000"/>
                          </a:solidFill>
                          <a:latin typeface="+mn-lt"/>
                          <a:ea typeface="+mn-ea"/>
                          <a:cs typeface="+mn-cs"/>
                        </a:rPr>
                        <a:t>Arrival time</a:t>
                      </a:r>
                    </a:p>
                  </a:txBody>
                  <a:tcPr/>
                </a:tc>
                <a:tc>
                  <a:txBody>
                    <a:bodyPr/>
                    <a:lstStyle/>
                    <a:p>
                      <a:r>
                        <a:rPr lang="en-US" sz="3200" kern="1200" dirty="0">
                          <a:solidFill>
                            <a:srgbClr val="C00000"/>
                          </a:solidFill>
                          <a:latin typeface="+mn-lt"/>
                          <a:ea typeface="+mn-ea"/>
                          <a:cs typeface="+mn-cs"/>
                        </a:rPr>
                        <a:t>Burst Time</a:t>
                      </a:r>
                    </a:p>
                  </a:txBody>
                  <a:tcPr/>
                </a:tc>
                <a:extLst>
                  <a:ext uri="{0D108BD9-81ED-4DB2-BD59-A6C34878D82A}">
                    <a16:rowId xmlns:a16="http://schemas.microsoft.com/office/drawing/2014/main" val="10000"/>
                  </a:ext>
                </a:extLst>
              </a:tr>
              <a:tr h="457200">
                <a:tc>
                  <a:txBody>
                    <a:bodyPr/>
                    <a:lstStyle/>
                    <a:p>
                      <a:r>
                        <a:rPr lang="en-US" sz="2800" dirty="0"/>
                        <a:t>A</a:t>
                      </a:r>
                    </a:p>
                  </a:txBody>
                  <a:tcPr/>
                </a:tc>
                <a:tc>
                  <a:txBody>
                    <a:bodyPr/>
                    <a:lstStyle/>
                    <a:p>
                      <a:r>
                        <a:rPr lang="en-US" sz="2800" dirty="0"/>
                        <a:t>0</a:t>
                      </a:r>
                    </a:p>
                  </a:txBody>
                  <a:tcPr/>
                </a:tc>
                <a:tc>
                  <a:txBody>
                    <a:bodyPr/>
                    <a:lstStyle/>
                    <a:p>
                      <a:r>
                        <a:rPr lang="en-US" sz="2800" dirty="0"/>
                        <a:t>8</a:t>
                      </a:r>
                    </a:p>
                  </a:txBody>
                  <a:tcPr/>
                </a:tc>
                <a:extLst>
                  <a:ext uri="{0D108BD9-81ED-4DB2-BD59-A6C34878D82A}">
                    <a16:rowId xmlns:a16="http://schemas.microsoft.com/office/drawing/2014/main" val="10001"/>
                  </a:ext>
                </a:extLst>
              </a:tr>
              <a:tr h="457200">
                <a:tc>
                  <a:txBody>
                    <a:bodyPr/>
                    <a:lstStyle/>
                    <a:p>
                      <a:r>
                        <a:rPr lang="en-US" sz="2800" dirty="0"/>
                        <a:t>B</a:t>
                      </a:r>
                    </a:p>
                  </a:txBody>
                  <a:tcPr/>
                </a:tc>
                <a:tc>
                  <a:txBody>
                    <a:bodyPr/>
                    <a:lstStyle/>
                    <a:p>
                      <a:r>
                        <a:rPr lang="en-US" sz="2800" dirty="0"/>
                        <a:t>1</a:t>
                      </a:r>
                    </a:p>
                  </a:txBody>
                  <a:tcPr/>
                </a:tc>
                <a:tc>
                  <a:txBody>
                    <a:bodyPr/>
                    <a:lstStyle/>
                    <a:p>
                      <a:r>
                        <a:rPr lang="en-US" sz="2800" dirty="0"/>
                        <a:t>4</a:t>
                      </a:r>
                    </a:p>
                  </a:txBody>
                  <a:tcPr/>
                </a:tc>
                <a:extLst>
                  <a:ext uri="{0D108BD9-81ED-4DB2-BD59-A6C34878D82A}">
                    <a16:rowId xmlns:a16="http://schemas.microsoft.com/office/drawing/2014/main" val="10002"/>
                  </a:ext>
                </a:extLst>
              </a:tr>
              <a:tr h="457200">
                <a:tc>
                  <a:txBody>
                    <a:bodyPr/>
                    <a:lstStyle/>
                    <a:p>
                      <a:r>
                        <a:rPr lang="en-US" sz="2800" dirty="0"/>
                        <a:t>C</a:t>
                      </a:r>
                    </a:p>
                  </a:txBody>
                  <a:tcPr/>
                </a:tc>
                <a:tc>
                  <a:txBody>
                    <a:bodyPr/>
                    <a:lstStyle/>
                    <a:p>
                      <a:r>
                        <a:rPr lang="en-US" sz="2800" dirty="0"/>
                        <a:t>2</a:t>
                      </a:r>
                    </a:p>
                  </a:txBody>
                  <a:tcPr/>
                </a:tc>
                <a:tc>
                  <a:txBody>
                    <a:bodyPr/>
                    <a:lstStyle/>
                    <a:p>
                      <a:r>
                        <a:rPr lang="en-US" sz="2800" dirty="0"/>
                        <a:t>9</a:t>
                      </a:r>
                    </a:p>
                  </a:txBody>
                  <a:tcPr/>
                </a:tc>
                <a:extLst>
                  <a:ext uri="{0D108BD9-81ED-4DB2-BD59-A6C34878D82A}">
                    <a16:rowId xmlns:a16="http://schemas.microsoft.com/office/drawing/2014/main" val="10003"/>
                  </a:ext>
                </a:extLst>
              </a:tr>
              <a:tr h="457200">
                <a:tc>
                  <a:txBody>
                    <a:bodyPr/>
                    <a:lstStyle/>
                    <a:p>
                      <a:r>
                        <a:rPr lang="en-US" sz="2800" dirty="0"/>
                        <a:t>D</a:t>
                      </a:r>
                    </a:p>
                  </a:txBody>
                  <a:tcPr/>
                </a:tc>
                <a:tc>
                  <a:txBody>
                    <a:bodyPr/>
                    <a:lstStyle/>
                    <a:p>
                      <a:r>
                        <a:rPr lang="en-US" sz="2800" dirty="0"/>
                        <a:t>3</a:t>
                      </a:r>
                    </a:p>
                  </a:txBody>
                  <a:tcPr/>
                </a:tc>
                <a:tc>
                  <a:txBody>
                    <a:bodyPr/>
                    <a:lstStyle/>
                    <a:p>
                      <a:r>
                        <a:rPr lang="en-US" sz="2800" dirty="0"/>
                        <a:t>5</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8304212" y="2819400"/>
            <a:ext cx="3429000" cy="584775"/>
          </a:xfrm>
          <a:prstGeom prst="rect">
            <a:avLst/>
          </a:prstGeom>
          <a:noFill/>
        </p:spPr>
        <p:txBody>
          <a:bodyPr wrap="square" rtlCol="0">
            <a:spAutoFit/>
          </a:bodyPr>
          <a:lstStyle/>
          <a:p>
            <a:r>
              <a:rPr lang="en-US" sz="3200" dirty="0">
                <a:solidFill>
                  <a:srgbClr val="C00000"/>
                </a:solidFill>
              </a:rPr>
              <a:t>Quantum  =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4">
                    <a:lumMod val="75000"/>
                  </a:schemeClr>
                </a:solidFill>
              </a:rPr>
              <a:t>Test Question</a:t>
            </a:r>
            <a:endParaRPr lang="en-US" dirty="0"/>
          </a:p>
        </p:txBody>
      </p:sp>
      <p:graphicFrame>
        <p:nvGraphicFramePr>
          <p:cNvPr id="5" name="Content Placeholder 3"/>
          <p:cNvGraphicFramePr>
            <a:graphicFrameLocks/>
          </p:cNvGraphicFramePr>
          <p:nvPr/>
        </p:nvGraphicFramePr>
        <p:xfrm>
          <a:off x="455612" y="2057400"/>
          <a:ext cx="7543800" cy="265176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57200">
                <a:tc>
                  <a:txBody>
                    <a:bodyPr/>
                    <a:lstStyle/>
                    <a:p>
                      <a:r>
                        <a:rPr lang="en-US" sz="3200" kern="1200" dirty="0">
                          <a:solidFill>
                            <a:srgbClr val="C00000"/>
                          </a:solidFill>
                          <a:latin typeface="+mn-lt"/>
                          <a:ea typeface="+mn-ea"/>
                          <a:cs typeface="+mn-cs"/>
                        </a:rPr>
                        <a:t>Processes</a:t>
                      </a:r>
                    </a:p>
                  </a:txBody>
                  <a:tcPr/>
                </a:tc>
                <a:tc>
                  <a:txBody>
                    <a:bodyPr/>
                    <a:lstStyle/>
                    <a:p>
                      <a:r>
                        <a:rPr lang="en-US" sz="3200" kern="1200" dirty="0">
                          <a:solidFill>
                            <a:srgbClr val="C00000"/>
                          </a:solidFill>
                          <a:latin typeface="+mn-lt"/>
                          <a:ea typeface="+mn-ea"/>
                          <a:cs typeface="+mn-cs"/>
                        </a:rPr>
                        <a:t>Arrival time</a:t>
                      </a:r>
                    </a:p>
                  </a:txBody>
                  <a:tcPr/>
                </a:tc>
                <a:tc>
                  <a:txBody>
                    <a:bodyPr/>
                    <a:lstStyle/>
                    <a:p>
                      <a:r>
                        <a:rPr lang="en-US" sz="3200" kern="1200" dirty="0">
                          <a:solidFill>
                            <a:srgbClr val="C00000"/>
                          </a:solidFill>
                          <a:latin typeface="+mn-lt"/>
                          <a:ea typeface="+mn-ea"/>
                          <a:cs typeface="+mn-cs"/>
                        </a:rPr>
                        <a:t>Burst Time</a:t>
                      </a:r>
                    </a:p>
                  </a:txBody>
                  <a:tcPr/>
                </a:tc>
                <a:extLst>
                  <a:ext uri="{0D108BD9-81ED-4DB2-BD59-A6C34878D82A}">
                    <a16:rowId xmlns:a16="http://schemas.microsoft.com/office/drawing/2014/main" val="10000"/>
                  </a:ext>
                </a:extLst>
              </a:tr>
              <a:tr h="457200">
                <a:tc>
                  <a:txBody>
                    <a:bodyPr/>
                    <a:lstStyle/>
                    <a:p>
                      <a:r>
                        <a:rPr lang="en-US" sz="2800" dirty="0"/>
                        <a:t>A</a:t>
                      </a:r>
                    </a:p>
                  </a:txBody>
                  <a:tcPr/>
                </a:tc>
                <a:tc>
                  <a:txBody>
                    <a:bodyPr/>
                    <a:lstStyle/>
                    <a:p>
                      <a:r>
                        <a:rPr lang="en-US" sz="2800" dirty="0"/>
                        <a:t>0</a:t>
                      </a:r>
                    </a:p>
                  </a:txBody>
                  <a:tcPr/>
                </a:tc>
                <a:tc>
                  <a:txBody>
                    <a:bodyPr/>
                    <a:lstStyle/>
                    <a:p>
                      <a:r>
                        <a:rPr lang="en-US" sz="2800" dirty="0"/>
                        <a:t>3</a:t>
                      </a:r>
                    </a:p>
                  </a:txBody>
                  <a:tcPr/>
                </a:tc>
                <a:extLst>
                  <a:ext uri="{0D108BD9-81ED-4DB2-BD59-A6C34878D82A}">
                    <a16:rowId xmlns:a16="http://schemas.microsoft.com/office/drawing/2014/main" val="10001"/>
                  </a:ext>
                </a:extLst>
              </a:tr>
              <a:tr h="457200">
                <a:tc>
                  <a:txBody>
                    <a:bodyPr/>
                    <a:lstStyle/>
                    <a:p>
                      <a:r>
                        <a:rPr lang="en-US" sz="2800" dirty="0"/>
                        <a:t>B</a:t>
                      </a:r>
                    </a:p>
                  </a:txBody>
                  <a:tcPr/>
                </a:tc>
                <a:tc>
                  <a:txBody>
                    <a:bodyPr/>
                    <a:lstStyle/>
                    <a:p>
                      <a:r>
                        <a:rPr lang="en-US" sz="2800" dirty="0"/>
                        <a:t>2</a:t>
                      </a:r>
                    </a:p>
                  </a:txBody>
                  <a:tcPr/>
                </a:tc>
                <a:tc>
                  <a:txBody>
                    <a:bodyPr/>
                    <a:lstStyle/>
                    <a:p>
                      <a:r>
                        <a:rPr lang="en-US" sz="2800" dirty="0"/>
                        <a:t>4</a:t>
                      </a:r>
                    </a:p>
                  </a:txBody>
                  <a:tcPr/>
                </a:tc>
                <a:extLst>
                  <a:ext uri="{0D108BD9-81ED-4DB2-BD59-A6C34878D82A}">
                    <a16:rowId xmlns:a16="http://schemas.microsoft.com/office/drawing/2014/main" val="10002"/>
                  </a:ext>
                </a:extLst>
              </a:tr>
              <a:tr h="457200">
                <a:tc>
                  <a:txBody>
                    <a:bodyPr/>
                    <a:lstStyle/>
                    <a:p>
                      <a:r>
                        <a:rPr lang="en-US" sz="2800" dirty="0"/>
                        <a:t>C</a:t>
                      </a:r>
                    </a:p>
                  </a:txBody>
                  <a:tcPr/>
                </a:tc>
                <a:tc>
                  <a:txBody>
                    <a:bodyPr/>
                    <a:lstStyle/>
                    <a:p>
                      <a:r>
                        <a:rPr lang="en-US" sz="2800" dirty="0"/>
                        <a:t>2</a:t>
                      </a:r>
                    </a:p>
                  </a:txBody>
                  <a:tcPr/>
                </a:tc>
                <a:tc>
                  <a:txBody>
                    <a:bodyPr/>
                    <a:lstStyle/>
                    <a:p>
                      <a:r>
                        <a:rPr lang="en-US" sz="2800" dirty="0"/>
                        <a:t>2</a:t>
                      </a:r>
                    </a:p>
                  </a:txBody>
                  <a:tcPr/>
                </a:tc>
                <a:extLst>
                  <a:ext uri="{0D108BD9-81ED-4DB2-BD59-A6C34878D82A}">
                    <a16:rowId xmlns:a16="http://schemas.microsoft.com/office/drawing/2014/main" val="10003"/>
                  </a:ext>
                </a:extLst>
              </a:tr>
              <a:tr h="457200">
                <a:tc>
                  <a:txBody>
                    <a:bodyPr/>
                    <a:lstStyle/>
                    <a:p>
                      <a:r>
                        <a:rPr lang="en-US" sz="2800" dirty="0"/>
                        <a:t>D</a:t>
                      </a:r>
                    </a:p>
                  </a:txBody>
                  <a:tcPr/>
                </a:tc>
                <a:tc>
                  <a:txBody>
                    <a:bodyPr/>
                    <a:lstStyle/>
                    <a:p>
                      <a:r>
                        <a:rPr lang="en-US" sz="2800" dirty="0"/>
                        <a:t>4</a:t>
                      </a:r>
                    </a:p>
                  </a:txBody>
                  <a:tcPr/>
                </a:tc>
                <a:tc>
                  <a:txBody>
                    <a:bodyPr/>
                    <a:lstStyle/>
                    <a:p>
                      <a:r>
                        <a:rPr lang="en-US" sz="2800" dirty="0"/>
                        <a:t>1</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8228012" y="2667000"/>
            <a:ext cx="2590800" cy="584775"/>
          </a:xfrm>
          <a:prstGeom prst="rect">
            <a:avLst/>
          </a:prstGeom>
          <a:noFill/>
        </p:spPr>
        <p:txBody>
          <a:bodyPr wrap="square" rtlCol="0">
            <a:spAutoFit/>
          </a:bodyPr>
          <a:lstStyle/>
          <a:p>
            <a:r>
              <a:rPr lang="en-US" sz="3200" dirty="0">
                <a:solidFill>
                  <a:srgbClr val="C00000"/>
                </a:solidFill>
              </a:rPr>
              <a:t>Quantum  =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accent4">
                    <a:lumMod val="75000"/>
                  </a:schemeClr>
                </a:solidFill>
              </a:rPr>
              <a:t>Program vs. Process</a:t>
            </a:r>
          </a:p>
        </p:txBody>
      </p:sp>
      <p:pic>
        <p:nvPicPr>
          <p:cNvPr id="1027" name="Picture 3"/>
          <p:cNvPicPr>
            <a:picLocks noChangeAspect="1" noChangeArrowheads="1"/>
          </p:cNvPicPr>
          <p:nvPr/>
        </p:nvPicPr>
        <p:blipFill>
          <a:blip r:embed="rId2"/>
          <a:srcRect/>
          <a:stretch>
            <a:fillRect/>
          </a:stretch>
        </p:blipFill>
        <p:spPr bwMode="auto">
          <a:xfrm>
            <a:off x="1751012" y="1676400"/>
            <a:ext cx="8458200" cy="492918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0"/>
            <a:r>
              <a:rPr lang="en-US" dirty="0">
                <a:solidFill>
                  <a:schemeClr val="accent4">
                    <a:lumMod val="75000"/>
                  </a:schemeClr>
                </a:solidFill>
              </a:rPr>
              <a:t>Process</a:t>
            </a:r>
            <a:endParaRPr lang="en-US" dirty="0"/>
          </a:p>
        </p:txBody>
      </p:sp>
      <p:sp>
        <p:nvSpPr>
          <p:cNvPr id="3" name="Content Placeholder 2"/>
          <p:cNvSpPr>
            <a:spLocks noGrp="1"/>
          </p:cNvSpPr>
          <p:nvPr>
            <p:ph idx="1"/>
          </p:nvPr>
        </p:nvSpPr>
        <p:spPr>
          <a:xfrm>
            <a:off x="74612" y="1600200"/>
            <a:ext cx="7389812" cy="4267200"/>
          </a:xfrm>
        </p:spPr>
        <p:txBody>
          <a:bodyPr>
            <a:noAutofit/>
          </a:bodyPr>
          <a:lstStyle/>
          <a:p>
            <a:pPr algn="just">
              <a:lnSpc>
                <a:spcPct val="90000"/>
              </a:lnSpc>
            </a:pPr>
            <a:r>
              <a:rPr lang="en-US" sz="3200" dirty="0">
                <a:solidFill>
                  <a:schemeClr val="tx2">
                    <a:lumMod val="75000"/>
                    <a:lumOff val="25000"/>
                  </a:schemeClr>
                </a:solidFill>
              </a:rPr>
              <a:t>A process includes:</a:t>
            </a:r>
          </a:p>
          <a:p>
            <a:pPr lvl="1" algn="just">
              <a:lnSpc>
                <a:spcPct val="90000"/>
              </a:lnSpc>
              <a:spcBef>
                <a:spcPts val="0"/>
              </a:spcBef>
              <a:buFont typeface="Arial" pitchFamily="34" charset="0"/>
              <a:buChar char="•"/>
            </a:pPr>
            <a:r>
              <a:rPr lang="en-US" sz="3200" dirty="0">
                <a:solidFill>
                  <a:srgbClr val="C00000"/>
                </a:solidFill>
              </a:rPr>
              <a:t>program counter </a:t>
            </a:r>
          </a:p>
          <a:p>
            <a:pPr lvl="1" algn="just">
              <a:lnSpc>
                <a:spcPct val="90000"/>
              </a:lnSpc>
              <a:spcBef>
                <a:spcPts val="0"/>
              </a:spcBef>
              <a:buFont typeface="Arial" pitchFamily="34" charset="0"/>
              <a:buChar char="•"/>
            </a:pPr>
            <a:r>
              <a:rPr lang="en-US" sz="3200" dirty="0">
                <a:solidFill>
                  <a:srgbClr val="C00000"/>
                </a:solidFill>
              </a:rPr>
              <a:t>Stack  </a:t>
            </a:r>
          </a:p>
          <a:p>
            <a:pPr lvl="2" algn="just">
              <a:lnSpc>
                <a:spcPct val="90000"/>
              </a:lnSpc>
              <a:spcBef>
                <a:spcPts val="0"/>
              </a:spcBef>
            </a:pPr>
            <a:r>
              <a:rPr lang="en-US" sz="3200" dirty="0">
                <a:solidFill>
                  <a:schemeClr val="tx2">
                    <a:lumMod val="75000"/>
                    <a:lumOff val="25000"/>
                  </a:schemeClr>
                </a:solidFill>
              </a:rPr>
              <a:t>contain temporary data such as local variables, function parameters, return addresses</a:t>
            </a:r>
          </a:p>
          <a:p>
            <a:pPr lvl="1" algn="just">
              <a:lnSpc>
                <a:spcPct val="90000"/>
              </a:lnSpc>
              <a:spcBef>
                <a:spcPts val="0"/>
              </a:spcBef>
              <a:buFont typeface="Arial" pitchFamily="34" charset="0"/>
              <a:buChar char="•"/>
            </a:pPr>
            <a:r>
              <a:rPr lang="en-US" sz="3200" dirty="0">
                <a:solidFill>
                  <a:srgbClr val="C00000"/>
                </a:solidFill>
              </a:rPr>
              <a:t>data section </a:t>
            </a:r>
          </a:p>
          <a:p>
            <a:pPr lvl="2" algn="just">
              <a:lnSpc>
                <a:spcPct val="90000"/>
              </a:lnSpc>
              <a:spcBef>
                <a:spcPts val="0"/>
              </a:spcBef>
            </a:pPr>
            <a:r>
              <a:rPr lang="en-US" sz="3200" dirty="0">
                <a:solidFill>
                  <a:schemeClr val="tx2">
                    <a:lumMod val="75000"/>
                    <a:lumOff val="25000"/>
                  </a:schemeClr>
                </a:solidFill>
              </a:rPr>
              <a:t>contain global variables</a:t>
            </a:r>
          </a:p>
          <a:p>
            <a:pPr lvl="1" algn="just">
              <a:lnSpc>
                <a:spcPct val="90000"/>
              </a:lnSpc>
              <a:spcBef>
                <a:spcPts val="0"/>
              </a:spcBef>
              <a:buFont typeface="Arial" pitchFamily="34" charset="0"/>
              <a:buChar char="•"/>
            </a:pPr>
            <a:r>
              <a:rPr lang="en-US" sz="3200" dirty="0">
                <a:solidFill>
                  <a:srgbClr val="C00000"/>
                </a:solidFill>
              </a:rPr>
              <a:t>Heap </a:t>
            </a:r>
          </a:p>
          <a:p>
            <a:pPr lvl="2" algn="just">
              <a:lnSpc>
                <a:spcPct val="90000"/>
              </a:lnSpc>
              <a:spcBef>
                <a:spcPts val="0"/>
              </a:spcBef>
            </a:pPr>
            <a:r>
              <a:rPr lang="en-US" sz="3200" dirty="0">
                <a:solidFill>
                  <a:schemeClr val="tx2">
                    <a:lumMod val="75000"/>
                    <a:lumOff val="25000"/>
                  </a:schemeClr>
                </a:solidFill>
              </a:rPr>
              <a:t>contain memory dynamically allocated during process run time</a:t>
            </a:r>
          </a:p>
          <a:p>
            <a:endParaRPr lang="en-US" sz="3000" dirty="0">
              <a:solidFill>
                <a:schemeClr val="accent1">
                  <a:lumMod val="50000"/>
                </a:schemeClr>
              </a:solidFill>
            </a:endParaRPr>
          </a:p>
        </p:txBody>
      </p:sp>
      <p:pic>
        <p:nvPicPr>
          <p:cNvPr id="4" name="Picture 4"/>
          <p:cNvPicPr>
            <a:picLocks noChangeAspect="1" noChangeArrowheads="1"/>
          </p:cNvPicPr>
          <p:nvPr/>
        </p:nvPicPr>
        <p:blipFill>
          <a:blip r:embed="rId3"/>
          <a:srcRect/>
          <a:stretch>
            <a:fillRect/>
          </a:stretch>
        </p:blipFill>
        <p:spPr bwMode="auto">
          <a:xfrm>
            <a:off x="7770812" y="1905000"/>
            <a:ext cx="4051787" cy="4267199"/>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indent="0" fontAlgn="base">
              <a:spcAft>
                <a:spcPct val="0"/>
              </a:spcAft>
              <a:buClrTx/>
              <a:buSzTx/>
              <a:tabLst/>
              <a:defRPr/>
            </a:pPr>
            <a:br>
              <a:rPr lang="en-US" dirty="0">
                <a:solidFill>
                  <a:schemeClr val="accent4">
                    <a:lumMod val="75000"/>
                  </a:schemeClr>
                </a:solidFill>
              </a:rPr>
            </a:br>
            <a:r>
              <a:rPr lang="en-US" dirty="0">
                <a:solidFill>
                  <a:schemeClr val="accent4">
                    <a:lumMod val="75000"/>
                  </a:schemeClr>
                </a:solidFill>
              </a:rPr>
              <a:t>Process States</a:t>
            </a:r>
          </a:p>
        </p:txBody>
      </p:sp>
      <p:sp>
        <p:nvSpPr>
          <p:cNvPr id="3" name="Content Placeholder 2"/>
          <p:cNvSpPr>
            <a:spLocks noGrp="1"/>
          </p:cNvSpPr>
          <p:nvPr>
            <p:ph idx="1"/>
          </p:nvPr>
        </p:nvSpPr>
        <p:spPr>
          <a:xfrm>
            <a:off x="417512" y="1981200"/>
            <a:ext cx="11353800" cy="4267200"/>
          </a:xfrm>
        </p:spPr>
        <p:txBody>
          <a:bodyPr>
            <a:normAutofit/>
          </a:bodyPr>
          <a:lstStyle/>
          <a:p>
            <a:r>
              <a:rPr lang="en-US" sz="3200" dirty="0">
                <a:solidFill>
                  <a:schemeClr val="tx2">
                    <a:lumMod val="75000"/>
                    <a:lumOff val="25000"/>
                  </a:schemeClr>
                </a:solidFill>
              </a:rPr>
              <a:t>As a process executes, it changes state.</a:t>
            </a:r>
          </a:p>
          <a:p>
            <a:pPr lvl="1">
              <a:spcAft>
                <a:spcPts val="1200"/>
              </a:spcAft>
              <a:buFont typeface="Arial" pitchFamily="34" charset="0"/>
              <a:buChar char="•"/>
            </a:pPr>
            <a:r>
              <a:rPr lang="en-US" sz="3200" dirty="0">
                <a:solidFill>
                  <a:srgbClr val="C00000"/>
                </a:solidFill>
              </a:rPr>
              <a:t>new:</a:t>
            </a:r>
            <a:r>
              <a:rPr lang="en-US" sz="3200" dirty="0">
                <a:solidFill>
                  <a:schemeClr val="tx2">
                    <a:lumMod val="75000"/>
                    <a:lumOff val="25000"/>
                  </a:schemeClr>
                </a:solidFill>
              </a:rPr>
              <a:t> process is being created</a:t>
            </a:r>
          </a:p>
          <a:p>
            <a:pPr lvl="1">
              <a:spcAft>
                <a:spcPts val="1200"/>
              </a:spcAft>
              <a:buFont typeface="Arial" pitchFamily="34" charset="0"/>
              <a:buChar char="•"/>
            </a:pPr>
            <a:r>
              <a:rPr lang="en-US" sz="3200" dirty="0">
                <a:solidFill>
                  <a:srgbClr val="C00000"/>
                </a:solidFill>
              </a:rPr>
              <a:t>ready:</a:t>
            </a:r>
            <a:r>
              <a:rPr lang="en-US" sz="3200" dirty="0">
                <a:solidFill>
                  <a:schemeClr val="tx2">
                    <a:lumMod val="75000"/>
                    <a:lumOff val="25000"/>
                  </a:schemeClr>
                </a:solidFill>
              </a:rPr>
              <a:t> process is waiting to be assigned to a processor</a:t>
            </a:r>
          </a:p>
          <a:p>
            <a:pPr lvl="1">
              <a:spcAft>
                <a:spcPts val="1200"/>
              </a:spcAft>
              <a:buFont typeface="Arial" pitchFamily="34" charset="0"/>
              <a:buChar char="•"/>
            </a:pPr>
            <a:r>
              <a:rPr lang="en-US" sz="3200" dirty="0">
                <a:solidFill>
                  <a:srgbClr val="C00000"/>
                </a:solidFill>
              </a:rPr>
              <a:t>running:</a:t>
            </a:r>
            <a:r>
              <a:rPr lang="en-US" sz="3200" dirty="0">
                <a:solidFill>
                  <a:schemeClr val="tx2">
                    <a:lumMod val="75000"/>
                    <a:lumOff val="25000"/>
                  </a:schemeClr>
                </a:solidFill>
              </a:rPr>
              <a:t>  Instructions are being executed</a:t>
            </a:r>
          </a:p>
          <a:p>
            <a:pPr lvl="1">
              <a:spcAft>
                <a:spcPts val="1200"/>
              </a:spcAft>
              <a:buFont typeface="Arial" pitchFamily="34" charset="0"/>
              <a:buChar char="•"/>
            </a:pPr>
            <a:r>
              <a:rPr lang="en-US" sz="3200" dirty="0">
                <a:solidFill>
                  <a:srgbClr val="C00000"/>
                </a:solidFill>
              </a:rPr>
              <a:t>waiting: </a:t>
            </a:r>
            <a:r>
              <a:rPr lang="en-US" sz="3200" dirty="0">
                <a:solidFill>
                  <a:schemeClr val="tx2">
                    <a:lumMod val="75000"/>
                    <a:lumOff val="25000"/>
                  </a:schemeClr>
                </a:solidFill>
              </a:rPr>
              <a:t>process is waiting for some event to occur</a:t>
            </a:r>
          </a:p>
          <a:p>
            <a:pPr lvl="1">
              <a:spcAft>
                <a:spcPts val="1200"/>
              </a:spcAft>
              <a:buFont typeface="Arial" pitchFamily="34" charset="0"/>
              <a:buChar char="•"/>
            </a:pPr>
            <a:r>
              <a:rPr lang="en-US" sz="3200" dirty="0">
                <a:solidFill>
                  <a:srgbClr val="C00000"/>
                </a:solidFill>
              </a:rPr>
              <a:t>terminated:  </a:t>
            </a:r>
            <a:r>
              <a:rPr lang="en-US" sz="3200" dirty="0">
                <a:solidFill>
                  <a:schemeClr val="tx2">
                    <a:lumMod val="75000"/>
                    <a:lumOff val="25000"/>
                  </a:schemeClr>
                </a:solidFill>
              </a:rPr>
              <a:t>process has finished execution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89723"/>
            <a:ext cx="11125199" cy="1144556"/>
          </a:xfrm>
        </p:spPr>
        <p:txBody>
          <a:bodyPr>
            <a:normAutofit/>
          </a:bodyPr>
          <a:lstStyle/>
          <a:p>
            <a:r>
              <a:rPr lang="en-US" dirty="0">
                <a:solidFill>
                  <a:schemeClr val="accent4">
                    <a:lumMod val="75000"/>
                  </a:schemeClr>
                </a:solidFill>
              </a:rPr>
              <a:t>Diagram of Process State</a:t>
            </a:r>
            <a:br>
              <a:rPr lang="en-US" dirty="0">
                <a:solidFill>
                  <a:schemeClr val="accent4">
                    <a:lumMod val="75000"/>
                  </a:schemeClr>
                </a:solidFill>
              </a:rPr>
            </a:br>
            <a:r>
              <a:rPr lang="en-US" dirty="0">
                <a:solidFill>
                  <a:schemeClr val="accent4">
                    <a:lumMod val="75000"/>
                  </a:schemeClr>
                </a:solidFill>
              </a:rPr>
              <a:t>(5 State Model)</a:t>
            </a:r>
          </a:p>
        </p:txBody>
      </p:sp>
      <p:sp>
        <p:nvSpPr>
          <p:cNvPr id="156674" name="AutoShape 2" descr="https://www.cs.uic.edu/%7Ejbell/CourseNotes/OperatingSystems/images/Chapter3/3_02_ProcessState.jpg"/>
          <p:cNvSpPr>
            <a:spLocks noChangeAspect="1" noChangeArrowheads="1"/>
          </p:cNvSpPr>
          <p:nvPr/>
        </p:nvSpPr>
        <p:spPr bwMode="auto">
          <a:xfrm>
            <a:off x="155575" y="-1157288"/>
            <a:ext cx="6210300" cy="2419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6676" name="AutoShape 4" descr="https://www.cs.uic.edu/%7Ejbell/CourseNotes/OperatingSystems/images/Chapter3/3_02_ProcessState.jpg"/>
          <p:cNvSpPr>
            <a:spLocks noChangeAspect="1" noChangeArrowheads="1"/>
          </p:cNvSpPr>
          <p:nvPr/>
        </p:nvSpPr>
        <p:spPr bwMode="auto">
          <a:xfrm>
            <a:off x="155575" y="-1157288"/>
            <a:ext cx="6210300" cy="2419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6678" name="AutoShape 6" descr="https://www.cs.uic.edu/%7Ejbell/CourseNotes/OperatingSystems/images/Chapter3/3_02_ProcessState.jpg"/>
          <p:cNvSpPr>
            <a:spLocks noChangeAspect="1" noChangeArrowheads="1"/>
          </p:cNvSpPr>
          <p:nvPr/>
        </p:nvSpPr>
        <p:spPr bwMode="auto">
          <a:xfrm>
            <a:off x="155575" y="-1157288"/>
            <a:ext cx="6210300" cy="2419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6679" name="Picture 7" descr="C:\Documents and Settings\Administrator\Desktop\3_02_ProcessState.jpg"/>
          <p:cNvPicPr>
            <a:picLocks noChangeAspect="1" noChangeArrowheads="1"/>
          </p:cNvPicPr>
          <p:nvPr/>
        </p:nvPicPr>
        <p:blipFill>
          <a:blip r:embed="rId3"/>
          <a:srcRect/>
          <a:stretch>
            <a:fillRect/>
          </a:stretch>
        </p:blipFill>
        <p:spPr bwMode="auto">
          <a:xfrm>
            <a:off x="684212" y="2057400"/>
            <a:ext cx="11083381" cy="4315615"/>
          </a:xfrm>
          <a:prstGeom prst="rect">
            <a:avLst/>
          </a:prstGeom>
          <a:noFill/>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Process Transition</a:t>
            </a:r>
          </a:p>
        </p:txBody>
      </p:sp>
      <p:sp>
        <p:nvSpPr>
          <p:cNvPr id="3" name="Content Placeholder 2"/>
          <p:cNvSpPr>
            <a:spLocks noGrp="1"/>
          </p:cNvSpPr>
          <p:nvPr>
            <p:ph idx="1"/>
          </p:nvPr>
        </p:nvSpPr>
        <p:spPr>
          <a:xfrm>
            <a:off x="227012" y="1600200"/>
            <a:ext cx="11658600" cy="5257800"/>
          </a:xfrm>
        </p:spPr>
        <p:txBody>
          <a:bodyPr>
            <a:normAutofit fontScale="70000" lnSpcReduction="20000"/>
          </a:bodyPr>
          <a:lstStyle/>
          <a:p>
            <a:pPr algn="just">
              <a:spcBef>
                <a:spcPts val="600"/>
              </a:spcBef>
              <a:spcAft>
                <a:spcPts val="600"/>
              </a:spcAft>
            </a:pPr>
            <a:r>
              <a:rPr lang="en-US" sz="4100" dirty="0">
                <a:solidFill>
                  <a:srgbClr val="C00000"/>
                </a:solidFill>
              </a:rPr>
              <a:t>Null  </a:t>
            </a:r>
            <a:r>
              <a:rPr lang="en-US" sz="4100" dirty="0">
                <a:solidFill>
                  <a:srgbClr val="C00000"/>
                </a:solidFill>
                <a:sym typeface="Wingdings" pitchFamily="2" charset="2"/>
              </a:rPr>
              <a:t></a:t>
            </a:r>
            <a:r>
              <a:rPr lang="en-US" sz="4100" dirty="0">
                <a:solidFill>
                  <a:srgbClr val="C00000"/>
                </a:solidFill>
              </a:rPr>
              <a:t> New: </a:t>
            </a:r>
            <a:r>
              <a:rPr lang="en-US" sz="4100" dirty="0">
                <a:solidFill>
                  <a:schemeClr val="tx2">
                    <a:lumMod val="85000"/>
                    <a:lumOff val="15000"/>
                  </a:schemeClr>
                </a:solidFill>
              </a:rPr>
              <a:t>new process is created to execute the program</a:t>
            </a:r>
          </a:p>
          <a:p>
            <a:pPr algn="just">
              <a:spcBef>
                <a:spcPts val="600"/>
              </a:spcBef>
              <a:spcAft>
                <a:spcPts val="600"/>
              </a:spcAft>
            </a:pPr>
            <a:r>
              <a:rPr lang="en-US" sz="4100" dirty="0">
                <a:solidFill>
                  <a:srgbClr val="C00000"/>
                </a:solidFill>
              </a:rPr>
              <a:t>New </a:t>
            </a:r>
            <a:r>
              <a:rPr lang="en-US" sz="4100" dirty="0">
                <a:solidFill>
                  <a:srgbClr val="C00000"/>
                </a:solidFill>
                <a:sym typeface="Wingdings" pitchFamily="2" charset="2"/>
              </a:rPr>
              <a:t></a:t>
            </a:r>
            <a:r>
              <a:rPr lang="en-US" sz="4100" dirty="0">
                <a:solidFill>
                  <a:srgbClr val="C00000"/>
                </a:solidFill>
              </a:rPr>
              <a:t> Ready: </a:t>
            </a:r>
            <a:r>
              <a:rPr lang="en-US" sz="4100" dirty="0">
                <a:solidFill>
                  <a:schemeClr val="tx2">
                    <a:lumMod val="85000"/>
                    <a:lumOff val="15000"/>
                  </a:schemeClr>
                </a:solidFill>
              </a:rPr>
              <a:t>new process ready for execution</a:t>
            </a:r>
          </a:p>
          <a:p>
            <a:pPr algn="just">
              <a:spcBef>
                <a:spcPts val="600"/>
              </a:spcBef>
              <a:spcAft>
                <a:spcPts val="600"/>
              </a:spcAft>
            </a:pPr>
            <a:r>
              <a:rPr lang="en-US" sz="4100" dirty="0">
                <a:solidFill>
                  <a:srgbClr val="C00000"/>
                </a:solidFill>
              </a:rPr>
              <a:t>Ready </a:t>
            </a:r>
            <a:r>
              <a:rPr lang="en-US" sz="4100" dirty="0">
                <a:solidFill>
                  <a:srgbClr val="C00000"/>
                </a:solidFill>
                <a:sym typeface="Wingdings" pitchFamily="2" charset="2"/>
              </a:rPr>
              <a:t></a:t>
            </a:r>
            <a:r>
              <a:rPr lang="en-US" sz="4100" dirty="0">
                <a:solidFill>
                  <a:srgbClr val="C00000"/>
                </a:solidFill>
              </a:rPr>
              <a:t> Running: </a:t>
            </a:r>
            <a:r>
              <a:rPr lang="en-US" sz="4100" dirty="0">
                <a:solidFill>
                  <a:schemeClr val="tx2">
                    <a:lumMod val="85000"/>
                    <a:lumOff val="15000"/>
                  </a:schemeClr>
                </a:solidFill>
              </a:rPr>
              <a:t>a ready process starting execution</a:t>
            </a:r>
          </a:p>
          <a:p>
            <a:pPr algn="just">
              <a:spcBef>
                <a:spcPts val="600"/>
              </a:spcBef>
              <a:spcAft>
                <a:spcPts val="600"/>
              </a:spcAft>
            </a:pPr>
            <a:r>
              <a:rPr lang="en-US" sz="4100" dirty="0">
                <a:solidFill>
                  <a:srgbClr val="C00000"/>
                </a:solidFill>
              </a:rPr>
              <a:t>Running </a:t>
            </a:r>
            <a:r>
              <a:rPr lang="en-US" sz="4100" dirty="0">
                <a:solidFill>
                  <a:srgbClr val="C00000"/>
                </a:solidFill>
                <a:sym typeface="Wingdings" pitchFamily="2" charset="2"/>
              </a:rPr>
              <a:t></a:t>
            </a:r>
            <a:r>
              <a:rPr lang="en-US" sz="4100" dirty="0">
                <a:solidFill>
                  <a:srgbClr val="C00000"/>
                </a:solidFill>
              </a:rPr>
              <a:t> Exit: </a:t>
            </a:r>
            <a:r>
              <a:rPr lang="en-US" sz="4100" dirty="0">
                <a:solidFill>
                  <a:schemeClr val="tx2">
                    <a:lumMod val="85000"/>
                    <a:lumOff val="15000"/>
                  </a:schemeClr>
                </a:solidFill>
              </a:rPr>
              <a:t>a running process is terminated (completed or aborted)</a:t>
            </a:r>
          </a:p>
          <a:p>
            <a:pPr algn="just">
              <a:spcBef>
                <a:spcPts val="600"/>
              </a:spcBef>
              <a:spcAft>
                <a:spcPts val="600"/>
              </a:spcAft>
            </a:pPr>
            <a:r>
              <a:rPr lang="en-US" sz="4100" dirty="0">
                <a:solidFill>
                  <a:srgbClr val="C00000"/>
                </a:solidFill>
              </a:rPr>
              <a:t>Running </a:t>
            </a:r>
            <a:r>
              <a:rPr lang="en-US" sz="4100" dirty="0">
                <a:solidFill>
                  <a:srgbClr val="C00000"/>
                </a:solidFill>
                <a:sym typeface="Wingdings" pitchFamily="2" charset="2"/>
              </a:rPr>
              <a:t></a:t>
            </a:r>
            <a:r>
              <a:rPr lang="en-US" sz="4100" dirty="0">
                <a:solidFill>
                  <a:srgbClr val="C00000"/>
                </a:solidFill>
              </a:rPr>
              <a:t> Ready: </a:t>
            </a:r>
            <a:r>
              <a:rPr lang="en-US" sz="4100" dirty="0">
                <a:solidFill>
                  <a:schemeClr val="tx2">
                    <a:lumMod val="85000"/>
                    <a:lumOff val="15000"/>
                  </a:schemeClr>
                </a:solidFill>
              </a:rPr>
              <a:t>may happen if a process’s time slice is over</a:t>
            </a:r>
          </a:p>
          <a:p>
            <a:pPr algn="just">
              <a:spcBef>
                <a:spcPts val="600"/>
              </a:spcBef>
              <a:spcAft>
                <a:spcPts val="600"/>
              </a:spcAft>
            </a:pPr>
            <a:r>
              <a:rPr lang="en-US" sz="4100" dirty="0">
                <a:solidFill>
                  <a:srgbClr val="C00000"/>
                </a:solidFill>
              </a:rPr>
              <a:t>Running </a:t>
            </a:r>
            <a:r>
              <a:rPr lang="en-US" sz="4100" dirty="0">
                <a:solidFill>
                  <a:srgbClr val="C00000"/>
                </a:solidFill>
                <a:sym typeface="Wingdings" pitchFamily="2" charset="2"/>
              </a:rPr>
              <a:t></a:t>
            </a:r>
            <a:r>
              <a:rPr lang="en-US" sz="4100" dirty="0">
                <a:solidFill>
                  <a:srgbClr val="C00000"/>
                </a:solidFill>
              </a:rPr>
              <a:t> Blocked: </a:t>
            </a:r>
            <a:r>
              <a:rPr lang="en-US" sz="4100" dirty="0">
                <a:solidFill>
                  <a:schemeClr val="tx2">
                    <a:lumMod val="85000"/>
                    <a:lumOff val="15000"/>
                  </a:schemeClr>
                </a:solidFill>
              </a:rPr>
              <a:t>process requires some I/O operation or some other event, for which it must go into blocked state</a:t>
            </a:r>
          </a:p>
          <a:p>
            <a:pPr algn="just">
              <a:spcBef>
                <a:spcPts val="600"/>
              </a:spcBef>
              <a:spcAft>
                <a:spcPts val="600"/>
              </a:spcAft>
            </a:pPr>
            <a:r>
              <a:rPr lang="en-US" sz="4100" dirty="0">
                <a:solidFill>
                  <a:srgbClr val="C00000"/>
                </a:solidFill>
              </a:rPr>
              <a:t>Blocked/ Waiting </a:t>
            </a:r>
            <a:r>
              <a:rPr lang="en-US" sz="4100" dirty="0">
                <a:solidFill>
                  <a:srgbClr val="C00000"/>
                </a:solidFill>
                <a:sym typeface="Wingdings" pitchFamily="2" charset="2"/>
              </a:rPr>
              <a:t></a:t>
            </a:r>
            <a:r>
              <a:rPr lang="en-US" sz="4100" dirty="0">
                <a:solidFill>
                  <a:srgbClr val="C00000"/>
                </a:solidFill>
              </a:rPr>
              <a:t> Ready: </a:t>
            </a:r>
            <a:r>
              <a:rPr lang="en-US" sz="4100" dirty="0">
                <a:solidFill>
                  <a:schemeClr val="tx2">
                    <a:lumMod val="85000"/>
                    <a:lumOff val="15000"/>
                  </a:schemeClr>
                </a:solidFill>
              </a:rPr>
              <a:t>when event, for which process is waiting, is over</a:t>
            </a:r>
          </a:p>
          <a:p>
            <a:pPr algn="just">
              <a:spcBef>
                <a:spcPts val="600"/>
              </a:spcBef>
              <a:spcAft>
                <a:spcPts val="600"/>
              </a:spcAft>
            </a:pPr>
            <a:r>
              <a:rPr lang="en-US" sz="4100" dirty="0">
                <a:solidFill>
                  <a:srgbClr val="C00000"/>
                </a:solidFill>
              </a:rPr>
              <a:t>Ready </a:t>
            </a:r>
            <a:r>
              <a:rPr lang="en-US" sz="4100" dirty="0">
                <a:solidFill>
                  <a:srgbClr val="C00000"/>
                </a:solidFill>
                <a:sym typeface="Wingdings" pitchFamily="2" charset="2"/>
              </a:rPr>
              <a:t> </a:t>
            </a:r>
            <a:r>
              <a:rPr lang="en-US" sz="4100" dirty="0">
                <a:solidFill>
                  <a:srgbClr val="C00000"/>
                </a:solidFill>
              </a:rPr>
              <a:t>Exit: </a:t>
            </a:r>
            <a:r>
              <a:rPr lang="en-US" sz="4100" dirty="0">
                <a:solidFill>
                  <a:schemeClr val="tx2">
                    <a:lumMod val="85000"/>
                    <a:lumOff val="15000"/>
                  </a:schemeClr>
                </a:solidFill>
              </a:rPr>
              <a:t>happens in a parent-child relationship. If  a parent is terminated then all child processes associated with it are also terminated.</a:t>
            </a:r>
          </a:p>
          <a:p>
            <a:pPr algn="just">
              <a:spcBef>
                <a:spcPts val="600"/>
              </a:spcBef>
              <a:spcAft>
                <a:spcPts val="600"/>
              </a:spcAft>
            </a:pPr>
            <a:r>
              <a:rPr lang="en-US" sz="4100" dirty="0">
                <a:solidFill>
                  <a:srgbClr val="C00000"/>
                </a:solidFill>
              </a:rPr>
              <a:t>Blocked / Waiting </a:t>
            </a:r>
            <a:r>
              <a:rPr lang="en-US" sz="4100" dirty="0">
                <a:solidFill>
                  <a:srgbClr val="C00000"/>
                </a:solidFill>
                <a:sym typeface="Wingdings" pitchFamily="2" charset="2"/>
              </a:rPr>
              <a:t></a:t>
            </a:r>
            <a:r>
              <a:rPr lang="en-US" sz="4100" dirty="0">
                <a:solidFill>
                  <a:srgbClr val="C00000"/>
                </a:solidFill>
              </a:rPr>
              <a:t> Exit: </a:t>
            </a:r>
            <a:r>
              <a:rPr lang="en-US" sz="4100" dirty="0">
                <a:solidFill>
                  <a:schemeClr val="tx2">
                    <a:lumMod val="85000"/>
                    <a:lumOff val="15000"/>
                  </a:schemeClr>
                </a:solidFill>
              </a:rPr>
              <a:t>same as above</a:t>
            </a:r>
          </a:p>
          <a:p>
            <a:pPr algn="just"/>
            <a:endParaRPr lang="en-US" sz="2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75000"/>
                  </a:schemeClr>
                </a:solidFill>
              </a:rPr>
              <a:t>Process Scheduling</a:t>
            </a:r>
          </a:p>
        </p:txBody>
      </p:sp>
      <p:sp>
        <p:nvSpPr>
          <p:cNvPr id="3" name="Content Placeholder 2"/>
          <p:cNvSpPr>
            <a:spLocks noGrp="1"/>
          </p:cNvSpPr>
          <p:nvPr>
            <p:ph idx="1"/>
          </p:nvPr>
        </p:nvSpPr>
        <p:spPr>
          <a:xfrm>
            <a:off x="303212" y="1905000"/>
            <a:ext cx="11506200" cy="4648200"/>
          </a:xfrm>
        </p:spPr>
        <p:txBody>
          <a:bodyPr>
            <a:normAutofit fontScale="92500" lnSpcReduction="20000"/>
          </a:bodyPr>
          <a:lstStyle/>
          <a:p>
            <a:pPr algn="just">
              <a:spcBef>
                <a:spcPct val="50000"/>
              </a:spcBef>
            </a:pPr>
            <a:r>
              <a:rPr lang="en-US" sz="3500" dirty="0">
                <a:solidFill>
                  <a:schemeClr val="tx2">
                    <a:lumMod val="75000"/>
                    <a:lumOff val="25000"/>
                  </a:schemeClr>
                </a:solidFill>
              </a:rPr>
              <a:t>Objective : To </a:t>
            </a:r>
            <a:r>
              <a:rPr lang="en-US" sz="3500" dirty="0">
                <a:solidFill>
                  <a:srgbClr val="C00000"/>
                </a:solidFill>
              </a:rPr>
              <a:t>maximize the CPU utilization </a:t>
            </a:r>
            <a:r>
              <a:rPr lang="en-US" sz="3500" dirty="0">
                <a:solidFill>
                  <a:schemeClr val="tx2">
                    <a:lumMod val="75000"/>
                    <a:lumOff val="25000"/>
                  </a:schemeClr>
                </a:solidFill>
              </a:rPr>
              <a:t>scheduling is done among various processes.</a:t>
            </a:r>
          </a:p>
          <a:p>
            <a:pPr algn="just">
              <a:spcBef>
                <a:spcPct val="50000"/>
              </a:spcBef>
            </a:pPr>
            <a:r>
              <a:rPr lang="en-US" sz="3500" dirty="0">
                <a:solidFill>
                  <a:schemeClr val="tx2">
                    <a:lumMod val="75000"/>
                    <a:lumOff val="25000"/>
                  </a:schemeClr>
                </a:solidFill>
              </a:rPr>
              <a:t>Process scheduler selects among available processes for next execution on CPU</a:t>
            </a:r>
          </a:p>
          <a:p>
            <a:pPr algn="just"/>
            <a:r>
              <a:rPr lang="en-US" sz="3500" dirty="0">
                <a:solidFill>
                  <a:schemeClr val="tx2">
                    <a:lumMod val="75000"/>
                    <a:lumOff val="25000"/>
                  </a:schemeClr>
                </a:solidFill>
              </a:rPr>
              <a:t>Maintains scheduling queues of processes</a:t>
            </a:r>
          </a:p>
          <a:p>
            <a:pPr lvl="1" algn="just"/>
            <a:r>
              <a:rPr lang="en-US" sz="3500" dirty="0">
                <a:solidFill>
                  <a:srgbClr val="C00000"/>
                </a:solidFill>
              </a:rPr>
              <a:t>Job queue </a:t>
            </a:r>
            <a:r>
              <a:rPr lang="en-US" sz="3500" dirty="0">
                <a:solidFill>
                  <a:schemeClr val="tx2">
                    <a:lumMod val="75000"/>
                    <a:lumOff val="25000"/>
                  </a:schemeClr>
                </a:solidFill>
              </a:rPr>
              <a:t>– set of all processes in the system</a:t>
            </a:r>
          </a:p>
          <a:p>
            <a:pPr lvl="1" algn="just"/>
            <a:r>
              <a:rPr lang="en-US" sz="3500" dirty="0">
                <a:solidFill>
                  <a:srgbClr val="C00000"/>
                </a:solidFill>
              </a:rPr>
              <a:t>Ready queue </a:t>
            </a:r>
            <a:r>
              <a:rPr lang="en-US" sz="3500" dirty="0">
                <a:solidFill>
                  <a:schemeClr val="tx2">
                    <a:lumMod val="75000"/>
                    <a:lumOff val="25000"/>
                  </a:schemeClr>
                </a:solidFill>
              </a:rPr>
              <a:t>– set of all processes residing in main memory, ready and waiting to execute</a:t>
            </a:r>
          </a:p>
          <a:p>
            <a:pPr lvl="1" algn="just"/>
            <a:r>
              <a:rPr lang="en-US" sz="3500" dirty="0">
                <a:solidFill>
                  <a:srgbClr val="C00000"/>
                </a:solidFill>
              </a:rPr>
              <a:t>Device queues </a:t>
            </a:r>
            <a:r>
              <a:rPr lang="en-US" sz="3500" dirty="0">
                <a:solidFill>
                  <a:schemeClr val="tx2">
                    <a:lumMod val="75000"/>
                    <a:lumOff val="25000"/>
                  </a:schemeClr>
                </a:solidFill>
              </a:rPr>
              <a:t>– set of processes waiting for an I/O device</a:t>
            </a:r>
          </a:p>
          <a:p>
            <a:pPr algn="just"/>
            <a:r>
              <a:rPr lang="en-US" sz="3500" dirty="0">
                <a:solidFill>
                  <a:schemeClr val="tx2">
                    <a:lumMod val="75000"/>
                    <a:lumOff val="25000"/>
                  </a:schemeClr>
                </a:solidFill>
              </a:rPr>
              <a:t>Processes migrate among the various queues</a:t>
            </a:r>
          </a:p>
          <a:p>
            <a:pPr algn="just">
              <a:spcBef>
                <a:spcPct val="50000"/>
              </a:spcBef>
              <a:buFontTx/>
              <a:buBlip>
                <a:blip r:embed="rId3"/>
              </a:buBlip>
            </a:pP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65">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TS102801065</Template>
  <TotalTime>0</TotalTime>
  <Words>3361</Words>
  <Application>Microsoft Office PowerPoint</Application>
  <PresentationFormat>Custom</PresentationFormat>
  <Paragraphs>588</Paragraphs>
  <Slides>39</Slides>
  <Notes>25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Corbel</vt:lpstr>
      <vt:lpstr>Gill Sans MT</vt:lpstr>
      <vt:lpstr>Helvetica</vt:lpstr>
      <vt:lpstr>Times New Roman</vt:lpstr>
      <vt:lpstr>Wingdings</vt:lpstr>
      <vt:lpstr>TS102801065</vt:lpstr>
      <vt:lpstr>PowerPoint Presentation</vt:lpstr>
      <vt:lpstr>Course Objective</vt:lpstr>
      <vt:lpstr>Process</vt:lpstr>
      <vt:lpstr>Program vs. Process</vt:lpstr>
      <vt:lpstr>Process</vt:lpstr>
      <vt:lpstr> Process States</vt:lpstr>
      <vt:lpstr>Diagram of Process State (5 State Model)</vt:lpstr>
      <vt:lpstr>Process Transition</vt:lpstr>
      <vt:lpstr>Process Scheduling</vt:lpstr>
      <vt:lpstr>Schedulers</vt:lpstr>
      <vt:lpstr>PowerPoint Presentation</vt:lpstr>
      <vt:lpstr>Schedulers</vt:lpstr>
      <vt:lpstr>CPU-I/O bursts</vt:lpstr>
      <vt:lpstr>Medium Term Scheduling</vt:lpstr>
      <vt:lpstr>Schedulers</vt:lpstr>
      <vt:lpstr>Comparison between Schedulers</vt:lpstr>
      <vt:lpstr>Types of Scheduling</vt:lpstr>
      <vt:lpstr>Preemptive vs. nonpreemptive scheduling</vt:lpstr>
      <vt:lpstr>Scheduling Algorithm</vt:lpstr>
      <vt:lpstr>Scheduling Criteria</vt:lpstr>
      <vt:lpstr>Process Scheduling Criteria</vt:lpstr>
      <vt:lpstr>Formula</vt:lpstr>
      <vt:lpstr>First-Come, First-Served Scheduling (FCFS)</vt:lpstr>
      <vt:lpstr>First-Come, First-Served Scheduling (FCFS)</vt:lpstr>
      <vt:lpstr>First-Come, First-Served Scheduling </vt:lpstr>
      <vt:lpstr>First-Come, First-Served Scheduling</vt:lpstr>
      <vt:lpstr>First-Come, First-Served Scheduling</vt:lpstr>
      <vt:lpstr>First-Come, First-Served Scheduling</vt:lpstr>
      <vt:lpstr>First-Come, First-Served Scheduling</vt:lpstr>
      <vt:lpstr>Question</vt:lpstr>
      <vt:lpstr>Round Robin Scheduling           </vt:lpstr>
      <vt:lpstr>Round Robin Scheduling</vt:lpstr>
      <vt:lpstr>Round Robin Scheduling</vt:lpstr>
      <vt:lpstr>Round Robin Scheduling</vt:lpstr>
      <vt:lpstr>Question</vt:lpstr>
      <vt:lpstr>Round Robin Scheduling</vt:lpstr>
      <vt:lpstr>Round Robin Scheduling</vt:lpstr>
      <vt:lpstr>Question</vt:lpstr>
      <vt:lpstr>Test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2014-03-10T11:05:12Z</dcterms:created>
  <dcterms:modified xsi:type="dcterms:W3CDTF">2024-04-17T05:46:25Z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